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014" r:id="rId1"/>
    <p:sldMasterId id="2147484026" r:id="rId2"/>
  </p:sldMasterIdLst>
  <p:notesMasterIdLst>
    <p:notesMasterId r:id="rId13"/>
  </p:notesMasterIdLst>
  <p:handoutMasterIdLst>
    <p:handoutMasterId r:id="rId14"/>
  </p:handoutMasterIdLst>
  <p:sldIdLst>
    <p:sldId id="1248" r:id="rId3"/>
    <p:sldId id="268" r:id="rId4"/>
    <p:sldId id="1450" r:id="rId5"/>
    <p:sldId id="1452" r:id="rId6"/>
    <p:sldId id="1453" r:id="rId7"/>
    <p:sldId id="279" r:id="rId8"/>
    <p:sldId id="276" r:id="rId9"/>
    <p:sldId id="1460" r:id="rId10"/>
    <p:sldId id="1461" r:id="rId11"/>
    <p:sldId id="1221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B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Style moyen 4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6D9F66E-5EB9-4882-86FB-DCBF35E3C3E4}" styleName="Style moyen 4 - Accentuation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Style moyen 4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Style moyen 4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61" autoAdjust="0"/>
    <p:restoredTop sz="92776"/>
  </p:normalViewPr>
  <p:slideViewPr>
    <p:cSldViewPr snapToGrid="0" snapToObjects="1">
      <p:cViewPr varScale="1">
        <p:scale>
          <a:sx n="113" d="100"/>
          <a:sy n="113" d="100"/>
        </p:scale>
        <p:origin x="104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0CDF6-1DED-1F4F-86DC-988338FC32BD}" type="datetimeFigureOut">
              <a:rPr lang="fr-FR" smtClean="0"/>
              <a:t>15/11/2020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1A37B2-B2D4-B04A-9E77-CB7EF5D541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96442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media/image2.png>
</file>

<file path=ppt/media/image3.gif>
</file>

<file path=ppt/media/image4.png>
</file>

<file path=ppt/media/image5.png>
</file>

<file path=ppt/media/image6.jpg>
</file>

<file path=ppt/media/image7.png>
</file>

<file path=ppt/media/image8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C74153-0110-D048-9462-6DC0CDCAF890}" type="datetimeFigureOut">
              <a:rPr lang="fr-FR" smtClean="0"/>
              <a:t>15/11/2020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05CE98-CF60-444D-8BBB-7445E249DA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31244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8A426F84-AB4D-4C47-8F1D-8D5341D8B9CC}" type="datetime1">
              <a:rPr lang="fr-FR" smtClean="0"/>
              <a:t>15/11/2020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/>
              <a:t>P. Esling - Music Machine Learning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2C6B1FF6-39B9-40F5-8B67-33C6354A3D4F}" type="slidenum">
              <a:rPr kumimoji="0" lang="en-US" smtClean="0"/>
              <a:pPr eaLnBrk="1" latinLnBrk="0" hangingPunct="1"/>
              <a:t>‹N°›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0794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1C0A-B768-3544-BAD4-1915A6CAC4E0}" type="datetime1">
              <a:rPr lang="fr-FR" smtClean="0"/>
              <a:t>15/11/2020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P. Esling - Music Machine Learning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264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43350-8AF2-2A42-B0D8-B17C86FAF8EA}" type="datetime1">
              <a:rPr lang="fr-FR" smtClean="0"/>
              <a:t>15/11/2020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P. Esling - Music Machine Learning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97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2800">
                <a:solidFill>
                  <a:srgbClr val="7F7F7F"/>
                </a:solidFill>
                <a:latin typeface="Avenir Medium"/>
                <a:cs typeface="Avenir Medium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 dirty="0"/>
              <a:t>Cliquez pour modifier le style des sous-titres du masque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>
                <a:solidFill>
                  <a:srgbClr val="000000"/>
                </a:solidFill>
              </a:rPr>
              <a:t>P. Esling - Music Machine Learning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C00DB6-3B57-C348-825D-31DA8A40A41C}" type="slidenum">
              <a:rPr lang="fr-FR">
                <a:solidFill>
                  <a:srgbClr val="000000"/>
                </a:solidFill>
              </a:rPr>
              <a:pPr>
                <a:defRPr/>
              </a:pPr>
              <a:t>‹N°›</a:t>
            </a:fld>
            <a:endParaRPr lang="fr-FR">
              <a:solidFill>
                <a:srgbClr val="000000"/>
              </a:solidFill>
              <a:latin typeface="Times" charset="0"/>
            </a:endParaRPr>
          </a:p>
        </p:txBody>
      </p:sp>
      <p:grpSp>
        <p:nvGrpSpPr>
          <p:cNvPr id="12" name="Grouper 11"/>
          <p:cNvGrpSpPr/>
          <p:nvPr userDrawn="1"/>
        </p:nvGrpSpPr>
        <p:grpSpPr>
          <a:xfrm>
            <a:off x="5292080" y="188640"/>
            <a:ext cx="3689998" cy="576064"/>
            <a:chOff x="1331640" y="332656"/>
            <a:chExt cx="5760640" cy="899323"/>
          </a:xfrm>
        </p:grpSpPr>
        <p:pic>
          <p:nvPicPr>
            <p:cNvPr id="7" name="CNRS-filtered.jpg"/>
            <p:cNvPicPr/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883678" y="392080"/>
              <a:ext cx="780474" cy="780474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8" name="Image 7" descr="Ministère_de_la_culture_logo.svg.png"/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55949" y="392080"/>
              <a:ext cx="631848" cy="780474"/>
            </a:xfrm>
            <a:prstGeom prst="rect">
              <a:avLst/>
            </a:prstGeom>
          </p:spPr>
        </p:pic>
        <p:pic>
          <p:nvPicPr>
            <p:cNvPr id="9" name="Image 8" descr="Ircam.gif"/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31640" y="332656"/>
              <a:ext cx="1528428" cy="899323"/>
            </a:xfrm>
            <a:prstGeom prst="rect">
              <a:avLst/>
            </a:prstGeom>
          </p:spPr>
        </p:pic>
        <p:pic>
          <p:nvPicPr>
            <p:cNvPr id="11" name="Image 10"/>
            <p:cNvPicPr>
              <a:picLocks noChangeAspect="1"/>
            </p:cNvPicPr>
            <p:nvPr userDrawn="1"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60032" y="472641"/>
              <a:ext cx="2232248" cy="6193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762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81000" y="42292"/>
            <a:ext cx="8439472" cy="650404"/>
          </a:xfrm>
        </p:spPr>
        <p:txBody>
          <a:bodyPr/>
          <a:lstStyle>
            <a:lvl1pPr>
              <a:defRPr sz="2600">
                <a:latin typeface="Avenir Heavy"/>
                <a:cs typeface="Avenir Heavy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1200"/>
              </a:spcBef>
              <a:defRPr sz="2400" b="0" i="0">
                <a:solidFill>
                  <a:srgbClr val="494949"/>
                </a:solidFill>
                <a:latin typeface="Avenir Heavy"/>
                <a:cs typeface="Avenir Heavy"/>
              </a:defRPr>
            </a:lvl1pPr>
            <a:lvl2pPr>
              <a:defRPr b="0" i="0">
                <a:solidFill>
                  <a:srgbClr val="494949"/>
                </a:solidFill>
                <a:latin typeface="Avenir Medium"/>
                <a:cs typeface="Avenir Medium"/>
              </a:defRPr>
            </a:lvl2pPr>
            <a:lvl3pPr>
              <a:defRPr b="0" i="0">
                <a:solidFill>
                  <a:srgbClr val="515151"/>
                </a:solidFill>
                <a:latin typeface="Avenir Book"/>
                <a:cs typeface="Avenir Book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cs typeface="Avenir Light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cs typeface="Avenir Light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 i="0">
                <a:latin typeface="Helvetica Neue UltraLight"/>
                <a:cs typeface="Helvetica Neue UltraLight"/>
              </a:defRPr>
            </a:lvl1pPr>
          </a:lstStyle>
          <a:p>
            <a:pPr>
              <a:defRPr/>
            </a:pPr>
            <a:r>
              <a:rPr lang="fr-FR">
                <a:solidFill>
                  <a:srgbClr val="000000"/>
                </a:solidFill>
              </a:rPr>
              <a:t>P. Esling - Music Machine Learning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593594-A9D4-E245-8F0F-9E60DFE3665F}" type="slidenum">
              <a:rPr lang="fr-FR">
                <a:solidFill>
                  <a:srgbClr val="000000"/>
                </a:solidFill>
              </a:rPr>
              <a:pPr>
                <a:defRPr/>
              </a:pPr>
              <a:t>‹N°›</a:t>
            </a:fld>
            <a:endParaRPr lang="fr-FR" dirty="0">
              <a:solidFill>
                <a:srgbClr val="000000"/>
              </a:solidFill>
              <a:latin typeface="Times" charset="0"/>
            </a:endParaRPr>
          </a:p>
        </p:txBody>
      </p:sp>
      <p:cxnSp>
        <p:nvCxnSpPr>
          <p:cNvPr id="7" name="Connecteur droit 6"/>
          <p:cNvCxnSpPr/>
          <p:nvPr userDrawn="1"/>
        </p:nvCxnSpPr>
        <p:spPr bwMode="auto">
          <a:xfrm>
            <a:off x="395536" y="692696"/>
            <a:ext cx="8496944" cy="0"/>
          </a:xfrm>
          <a:prstGeom prst="line">
            <a:avLst/>
          </a:prstGeom>
          <a:solidFill>
            <a:schemeClr val="accent1"/>
          </a:solidFill>
          <a:ln w="6350" cap="flat" cmpd="sng" algn="ctr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rgbClr val="FFFFFF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Connecteur droit 7"/>
          <p:cNvCxnSpPr/>
          <p:nvPr userDrawn="1"/>
        </p:nvCxnSpPr>
        <p:spPr bwMode="auto">
          <a:xfrm>
            <a:off x="467544" y="6669360"/>
            <a:ext cx="8664051" cy="0"/>
          </a:xfrm>
          <a:prstGeom prst="line">
            <a:avLst/>
          </a:prstGeom>
          <a:solidFill>
            <a:schemeClr val="accent1"/>
          </a:solidFill>
          <a:ln w="12700" cap="flat" cmpd="sng" algn="ctr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rgbClr val="FFFFFF"/>
                </a:gs>
              </a:gsLst>
              <a:lin ang="10800000" scaled="0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4610847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Avenir Medium"/>
                <a:cs typeface="Avenir Medium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 i="0">
                <a:latin typeface="Helvetica Neue UltraLight"/>
                <a:cs typeface="Helvetica Neue UltraLight"/>
              </a:defRPr>
            </a:lvl1pPr>
          </a:lstStyle>
          <a:p>
            <a:pPr>
              <a:defRPr/>
            </a:pPr>
            <a:r>
              <a:rPr lang="fr-FR">
                <a:solidFill>
                  <a:srgbClr val="000000"/>
                </a:solidFill>
              </a:rPr>
              <a:t>P. Esling - Music Machine Learning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097C14-E7D4-414B-BF34-B8DA4B006CB6}" type="slidenum">
              <a:rPr lang="fr-FR">
                <a:solidFill>
                  <a:srgbClr val="000000"/>
                </a:solidFill>
              </a:rPr>
              <a:pPr>
                <a:defRPr/>
              </a:pPr>
              <a:t>‹N°›</a:t>
            </a:fld>
            <a:endParaRPr lang="fr-FR">
              <a:solidFill>
                <a:srgbClr val="000000"/>
              </a:solidFill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347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/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>
                <a:solidFill>
                  <a:srgbClr val="000000"/>
                </a:solidFill>
              </a:rPr>
              <a:t>P. Esling - Music Machine Learning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6DA81E-C27B-2E4E-B460-B4C0B12D21E9}" type="slidenum">
              <a:rPr lang="fr-FR">
                <a:solidFill>
                  <a:srgbClr val="000000"/>
                </a:solidFill>
              </a:rPr>
              <a:pPr>
                <a:defRPr/>
              </a:pPr>
              <a:t>‹N°›</a:t>
            </a:fld>
            <a:endParaRPr lang="fr-FR">
              <a:solidFill>
                <a:srgbClr val="000000"/>
              </a:solidFill>
              <a:latin typeface="Times" charset="0"/>
            </a:endParaRPr>
          </a:p>
        </p:txBody>
      </p:sp>
      <p:cxnSp>
        <p:nvCxnSpPr>
          <p:cNvPr id="5" name="Connecteur droit 4"/>
          <p:cNvCxnSpPr/>
          <p:nvPr userDrawn="1"/>
        </p:nvCxnSpPr>
        <p:spPr bwMode="auto">
          <a:xfrm>
            <a:off x="395536" y="692696"/>
            <a:ext cx="8496944" cy="0"/>
          </a:xfrm>
          <a:prstGeom prst="line">
            <a:avLst/>
          </a:prstGeom>
          <a:solidFill>
            <a:schemeClr val="accent1"/>
          </a:solidFill>
          <a:ln w="6350" cap="flat" cmpd="sng" algn="ctr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rgbClr val="FFFFFF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Connecteur droit 5"/>
          <p:cNvCxnSpPr/>
          <p:nvPr userDrawn="1"/>
        </p:nvCxnSpPr>
        <p:spPr bwMode="auto">
          <a:xfrm>
            <a:off x="467544" y="6669360"/>
            <a:ext cx="8664051" cy="0"/>
          </a:xfrm>
          <a:prstGeom prst="line">
            <a:avLst/>
          </a:prstGeom>
          <a:solidFill>
            <a:schemeClr val="accent1"/>
          </a:solidFill>
          <a:ln w="12700" cap="flat" cmpd="sng" algn="ctr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rgbClr val="FFFFFF"/>
                </a:gs>
              </a:gsLst>
              <a:lin ang="10800000" scaled="0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1993302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fr-FR">
                <a:solidFill>
                  <a:srgbClr val="000000"/>
                </a:solidFill>
              </a:rPr>
              <a:t>P. Esling - Music Machine Learning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6B4FB0-9FD6-E845-AF4A-E161446A5F2D}" type="slidenum">
              <a:rPr lang="fr-FR">
                <a:solidFill>
                  <a:srgbClr val="000000"/>
                </a:solidFill>
              </a:rPr>
              <a:pPr>
                <a:defRPr/>
              </a:pPr>
              <a:t>‹N°›</a:t>
            </a:fld>
            <a:endParaRPr lang="fr-FR">
              <a:solidFill>
                <a:srgbClr val="000000"/>
              </a:solidFill>
              <a:latin typeface="Times" charset="0"/>
            </a:endParaRPr>
          </a:p>
        </p:txBody>
      </p:sp>
      <p:cxnSp>
        <p:nvCxnSpPr>
          <p:cNvPr id="5" name="Connecteur droit 4"/>
          <p:cNvCxnSpPr/>
          <p:nvPr userDrawn="1"/>
        </p:nvCxnSpPr>
        <p:spPr bwMode="auto">
          <a:xfrm>
            <a:off x="444453" y="6669360"/>
            <a:ext cx="8664051" cy="0"/>
          </a:xfrm>
          <a:prstGeom prst="line">
            <a:avLst/>
          </a:prstGeom>
          <a:solidFill>
            <a:schemeClr val="accent1"/>
          </a:solidFill>
          <a:ln w="12700" cap="flat" cmpd="sng" algn="ctr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rgbClr val="FFFFFF"/>
                </a:gs>
              </a:gsLst>
              <a:lin ang="10800000" scaled="0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221102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C16F5-972A-8A49-99BF-4643B6745C78}" type="datetime1">
              <a:rPr lang="fr-FR" smtClean="0"/>
              <a:t>15/11/2020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P. Esling - Music Machine Learning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88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ECF55FD-0C12-BF43-946B-2E297EC95B66}" type="datetime1">
              <a:rPr lang="fr-FR" smtClean="0"/>
              <a:t>15/11/2020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/>
              <a:t>P. Esling - Music Machine Learning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eaLnBrk="1" latinLnBrk="0" hangingPunct="1"/>
            <a:fld id="{2C6B1FF6-39B9-40F5-8B67-33C6354A3D4F}" type="slidenum">
              <a:rPr kumimoji="0" lang="en-US" smtClean="0"/>
              <a:pPr eaLnBrk="1" latinLnBrk="0" hangingPunct="1"/>
              <a:t>‹N°›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766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17A7C-EA9E-DE48-9AFC-00365A342A52}" type="datetime1">
              <a:rPr lang="fr-FR" smtClean="0"/>
              <a:t>15/11/2020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P. Esling - Music Machine Learning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858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5B9C2-BA43-A545-A687-1C1C6C32BEA8}" type="datetime1">
              <a:rPr lang="fr-FR" smtClean="0"/>
              <a:t>15/11/2020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P. Esling - Music Machine Learning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80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6FD08-C9D3-D74F-8802-D19CE866E70B}" type="datetime1">
              <a:rPr lang="fr-FR" smtClean="0"/>
              <a:t>15/11/2020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P. Esling - Music Machine Learning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3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3FAC5-8D9D-F246-AE04-3BA2592103A8}" type="datetime1">
              <a:rPr lang="fr-FR" smtClean="0"/>
              <a:t>15/11/2020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P. Esling - Music Machine Learning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450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46C59-265F-2343-8026-EA5394821C2E}" type="datetime1">
              <a:rPr lang="fr-FR" smtClean="0"/>
              <a:t>15/11/2020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P. Esling - Music Machine Learning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150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ECF7F-1917-8E40-9A2D-7BA396D0AEEA}" type="datetime1">
              <a:rPr lang="fr-FR" smtClean="0"/>
              <a:t>15/11/2020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P. Esling - Music Machine Learning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398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785A7-9B1A-BE4A-B9F4-AE083AA307D7}" type="datetime1">
              <a:rPr lang="fr-FR" smtClean="0"/>
              <a:t>15/11/2020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P. Esling - Music Machine Learning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133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5" r:id="rId1"/>
    <p:sldLayoutId id="2147484016" r:id="rId2"/>
    <p:sldLayoutId id="2147484017" r:id="rId3"/>
    <p:sldLayoutId id="2147484018" r:id="rId4"/>
    <p:sldLayoutId id="2147484019" r:id="rId5"/>
    <p:sldLayoutId id="2147484020" r:id="rId6"/>
    <p:sldLayoutId id="2147484021" r:id="rId7"/>
    <p:sldLayoutId id="2147484022" r:id="rId8"/>
    <p:sldLayoutId id="2147484023" r:id="rId9"/>
    <p:sldLayoutId id="2147484024" r:id="rId10"/>
    <p:sldLayoutId id="2147484025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42292"/>
            <a:ext cx="6781800" cy="65040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/>
              <a:t>Cliquez et modifiez le titre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87450" y="6669360"/>
            <a:ext cx="7128966" cy="188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900" b="0" i="0">
                <a:latin typeface="Helvetica Neue UltraLight"/>
                <a:cs typeface="Helvetica Neue UltraLight"/>
              </a:defRPr>
            </a:lvl1pPr>
          </a:lstStyle>
          <a:p>
            <a:pPr>
              <a:defRPr/>
            </a:pPr>
            <a:r>
              <a:rPr lang="fr-FR">
                <a:solidFill>
                  <a:srgbClr val="000000"/>
                </a:solidFill>
              </a:rPr>
              <a:t>P. Esling - Music Machine Learning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88350" y="6669360"/>
            <a:ext cx="762000" cy="188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 b="0" i="0">
                <a:latin typeface="Helvetica Neue UltraLight"/>
                <a:cs typeface="Helvetica Neue UltraLight"/>
              </a:defRPr>
            </a:lvl1pPr>
          </a:lstStyle>
          <a:p>
            <a:pPr>
              <a:defRPr/>
            </a:pPr>
            <a:fld id="{CE5206F7-0300-2F48-A510-6BEE18877DF3}" type="slidenum">
              <a:rPr lang="fr-FR" smtClean="0">
                <a:solidFill>
                  <a:srgbClr val="000000"/>
                </a:solidFill>
              </a:rPr>
              <a:pPr>
                <a:defRPr/>
              </a:pPr>
              <a:t>‹N°›</a:t>
            </a:fld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684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6A69C6"/>
          </a:solidFill>
          <a:latin typeface="Avenir Heavy"/>
          <a:ea typeface="ＭＳ Ｐゴシック" charset="-128"/>
          <a:cs typeface="Avenir Heavy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3077D1"/>
          </a:solidFill>
          <a:latin typeface="Arial" pitchFamily="-112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3077D1"/>
          </a:solidFill>
          <a:latin typeface="Arial" pitchFamily="-112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3077D1"/>
          </a:solidFill>
          <a:latin typeface="Arial" pitchFamily="-112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3077D1"/>
          </a:solidFill>
          <a:latin typeface="Arial" pitchFamily="-112" charset="0"/>
          <a:ea typeface="ＭＳ Ｐゴシック" charset="-128"/>
          <a:cs typeface="ＭＳ Ｐゴシック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-112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-112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-112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pitchFamily="-112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ＭＳ Ｐゴシック" pitchFamily="-112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112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ＭＳ Ｐゴシック" pitchFamily="-112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ＭＳ Ｐゴシック" pitchFamily="-112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ＭＳ Ｐゴシック" pitchFamily="-112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  <a:ea typeface="ＭＳ Ｐゴシック" pitchFamily="-112" charset="-128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mailto:esling@ircam.fr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4.emf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jpeg"/><Relationship Id="rId7" Type="http://schemas.openxmlformats.org/officeDocument/2006/relationships/image" Target="../media/image12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6.emf"/><Relationship Id="rId7" Type="http://schemas.openxmlformats.org/officeDocument/2006/relationships/image" Target="../media/image19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8.jpeg"/><Relationship Id="rId10" Type="http://schemas.openxmlformats.org/officeDocument/2006/relationships/image" Target="../media/image22.emf"/><Relationship Id="rId4" Type="http://schemas.openxmlformats.org/officeDocument/2006/relationships/image" Target="../media/image17.emf"/><Relationship Id="rId9" Type="http://schemas.openxmlformats.org/officeDocument/2006/relationships/image" Target="../media/image21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5.emf"/><Relationship Id="rId7" Type="http://schemas.openxmlformats.org/officeDocument/2006/relationships/image" Target="../media/image28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17.emf"/><Relationship Id="rId9" Type="http://schemas.openxmlformats.org/officeDocument/2006/relationships/image" Target="../media/image30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27.emf"/><Relationship Id="rId7" Type="http://schemas.openxmlformats.org/officeDocument/2006/relationships/image" Target="../media/image34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3" Type="http://schemas.openxmlformats.org/officeDocument/2006/relationships/image" Target="../media/image44.emf"/><Relationship Id="rId7" Type="http://schemas.openxmlformats.org/officeDocument/2006/relationships/image" Target="../media/image48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7" Type="http://schemas.openxmlformats.org/officeDocument/2006/relationships/image" Target="../media/image54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3.emf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8.emf"/><Relationship Id="rId5" Type="http://schemas.openxmlformats.org/officeDocument/2006/relationships/image" Target="../media/image57.emf"/><Relationship Id="rId4" Type="http://schemas.openxmlformats.org/officeDocument/2006/relationships/image" Target="../media/image5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527555"/>
            <a:ext cx="7772400" cy="1470025"/>
          </a:xfrm>
        </p:spPr>
        <p:txBody>
          <a:bodyPr>
            <a:normAutofit/>
          </a:bodyPr>
          <a:lstStyle/>
          <a:p>
            <a:r>
              <a:rPr lang="fr-FR" sz="4800" dirty="0"/>
              <a:t>Music Machine Learning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791326"/>
            <a:ext cx="6400800" cy="1752600"/>
          </a:xfrm>
        </p:spPr>
        <p:txBody>
          <a:bodyPr>
            <a:normAutofit/>
          </a:bodyPr>
          <a:lstStyle/>
          <a:p>
            <a:r>
              <a:rPr lang="fr-FR" dirty="0"/>
              <a:t>Master ATIAM - Informatique</a:t>
            </a:r>
          </a:p>
          <a:p>
            <a:pPr>
              <a:lnSpc>
                <a:spcPct val="80000"/>
              </a:lnSpc>
            </a:pPr>
            <a:r>
              <a:rPr lang="fr-FR" sz="2200" b="1" dirty="0"/>
              <a:t>Philippe Esling</a:t>
            </a:r>
            <a:r>
              <a:rPr lang="fr-FR" sz="2200" dirty="0"/>
              <a:t> (</a:t>
            </a:r>
            <a:r>
              <a:rPr lang="fr-FR" sz="2200" dirty="0">
                <a:hlinkClick r:id="rId2"/>
              </a:rPr>
              <a:t>esling@ircam.fr</a:t>
            </a:r>
            <a:r>
              <a:rPr lang="fr-FR" sz="2200" dirty="0"/>
              <a:t>)</a:t>
            </a:r>
          </a:p>
          <a:p>
            <a:pPr>
              <a:lnSpc>
                <a:spcPct val="80000"/>
              </a:lnSpc>
              <a:spcBef>
                <a:spcPts val="800"/>
              </a:spcBef>
            </a:pPr>
            <a:r>
              <a:rPr lang="fr-FR" sz="2200" dirty="0"/>
              <a:t>Maître de conférences – UPMC</a:t>
            </a:r>
          </a:p>
          <a:p>
            <a:pPr>
              <a:spcBef>
                <a:spcPts val="800"/>
              </a:spcBef>
            </a:pPr>
            <a:r>
              <a:rPr lang="fr-FR" sz="1400" dirty="0"/>
              <a:t>Equipe représentations musicales (IRCAM, Paris)</a:t>
            </a:r>
          </a:p>
        </p:txBody>
      </p:sp>
      <p:pic>
        <p:nvPicPr>
          <p:cNvPr id="5" name="Image 4" descr="logo_irc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840" y="5388705"/>
            <a:ext cx="1106924" cy="1068565"/>
          </a:xfrm>
          <a:prstGeom prst="rect">
            <a:avLst/>
          </a:prstGeom>
        </p:spPr>
      </p:pic>
      <p:pic>
        <p:nvPicPr>
          <p:cNvPr id="6" name="Image 5" descr="logoumpc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678" y="5804090"/>
            <a:ext cx="1243206" cy="432958"/>
          </a:xfrm>
          <a:prstGeom prst="rect">
            <a:avLst/>
          </a:prstGeom>
        </p:spPr>
      </p:pic>
      <p:pic>
        <p:nvPicPr>
          <p:cNvPr id="7" name="Image 6" descr="179db2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6186" y="5758086"/>
            <a:ext cx="957924" cy="478962"/>
          </a:xfrm>
          <a:prstGeom prst="rect">
            <a:avLst/>
          </a:prstGeom>
        </p:spPr>
      </p:pic>
      <p:cxnSp>
        <p:nvCxnSpPr>
          <p:cNvPr id="9" name="Connecteur droit 8"/>
          <p:cNvCxnSpPr/>
          <p:nvPr/>
        </p:nvCxnSpPr>
        <p:spPr>
          <a:xfrm>
            <a:off x="1516895" y="2844726"/>
            <a:ext cx="614967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>
            <a:spLocks/>
          </p:cNvSpPr>
          <p:nvPr/>
        </p:nvSpPr>
        <p:spPr>
          <a:xfrm>
            <a:off x="697090" y="256894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/>
              <a:t>VII </a:t>
            </a:r>
            <a:r>
              <a:rPr lang="fr-FR" sz="3600" dirty="0"/>
              <a:t>– </a:t>
            </a:r>
            <a:r>
              <a:rPr lang="fr-FR" sz="3600" dirty="0" err="1"/>
              <a:t>Gaussian</a:t>
            </a:r>
            <a:r>
              <a:rPr lang="fr-FR" sz="3600" dirty="0"/>
              <a:t> Mixture </a:t>
            </a:r>
            <a:r>
              <a:rPr lang="fr-FR" sz="3600" dirty="0" err="1"/>
              <a:t>Models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847757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>
            <a:extLst>
              <a:ext uri="{FF2B5EF4-FFF2-40B4-BE49-F238E27FC236}">
                <a16:creationId xmlns:a16="http://schemas.microsoft.com/office/drawing/2014/main" id="{0EC9809F-2255-BA46-83D2-E493C2D79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434" y="2411547"/>
            <a:ext cx="2781280" cy="222502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E432F23-F76D-1544-BFBA-F858AC519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434" y="447346"/>
            <a:ext cx="2781280" cy="222502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40623" y="31880"/>
            <a:ext cx="6620251" cy="654264"/>
          </a:xfrm>
        </p:spPr>
        <p:txBody>
          <a:bodyPr>
            <a:normAutofit/>
          </a:bodyPr>
          <a:lstStyle/>
          <a:p>
            <a:pPr algn="l"/>
            <a:r>
              <a:rPr lang="fr-FR" dirty="0"/>
              <a:t>Mixture </a:t>
            </a:r>
            <a:r>
              <a:rPr lang="fr-FR" dirty="0" err="1"/>
              <a:t>density</a:t>
            </a:r>
            <a:r>
              <a:rPr lang="fr-FR" dirty="0"/>
              <a:t> </a:t>
            </a:r>
            <a:r>
              <a:rPr lang="fr-FR" dirty="0" err="1"/>
              <a:t>estimates</a:t>
            </a:r>
            <a:endParaRPr lang="fr-FR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32884EFC-FF04-524F-B37A-D5BF9143C300}"/>
              </a:ext>
            </a:extLst>
          </p:cNvPr>
          <p:cNvSpPr txBox="1"/>
          <p:nvPr/>
        </p:nvSpPr>
        <p:spPr>
          <a:xfrm>
            <a:off x="440623" y="949061"/>
            <a:ext cx="4681282" cy="1552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dirty="0" err="1">
                <a:latin typeface="Avenir Roman" panose="02000503020000020003" pitchFamily="2" charset="0"/>
              </a:rPr>
              <a:t>GMMs</a:t>
            </a:r>
            <a:r>
              <a:rPr lang="fr-FR" sz="2000" dirty="0">
                <a:latin typeface="Avenir Roman" panose="02000503020000020003" pitchFamily="2" charset="0"/>
              </a:rPr>
              <a:t> are </a:t>
            </a:r>
            <a:r>
              <a:rPr lang="fr-FR" sz="2000" dirty="0" err="1">
                <a:latin typeface="Avenir Roman" panose="02000503020000020003" pitchFamily="2" charset="0"/>
              </a:rPr>
              <a:t>useful</a:t>
            </a:r>
            <a:r>
              <a:rPr lang="fr-FR" sz="2000" dirty="0">
                <a:latin typeface="Avenir Roman" panose="02000503020000020003" pitchFamily="2" charset="0"/>
              </a:rPr>
              <a:t> for </a:t>
            </a:r>
            <a:r>
              <a:rPr lang="fr-FR" sz="2000" i="1" dirty="0" err="1">
                <a:latin typeface="Avenir Roman" panose="02000503020000020003" pitchFamily="2" charset="0"/>
              </a:rPr>
              <a:t>density</a:t>
            </a:r>
            <a:r>
              <a:rPr lang="fr-FR" sz="2000" i="1" dirty="0">
                <a:latin typeface="Avenir Roman" panose="02000503020000020003" pitchFamily="2" charset="0"/>
              </a:rPr>
              <a:t> estimation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fr-FR" sz="2000" dirty="0" err="1">
                <a:latin typeface="Avenir Roman" panose="02000503020000020003" pitchFamily="2" charset="0"/>
              </a:rPr>
              <a:t>Consider</a:t>
            </a:r>
            <a:r>
              <a:rPr lang="fr-FR" sz="2000" dirty="0">
                <a:latin typeface="Avenir Roman" panose="02000503020000020003" pitchFamily="2" charset="0"/>
              </a:rPr>
              <a:t> the </a:t>
            </a:r>
            <a:r>
              <a:rPr lang="fr-FR" sz="2000" dirty="0" err="1">
                <a:latin typeface="Avenir Roman" panose="02000503020000020003" pitchFamily="2" charset="0"/>
              </a:rPr>
              <a:t>following</a:t>
            </a:r>
            <a:r>
              <a:rPr lang="fr-FR" sz="2000" dirty="0">
                <a:latin typeface="Avenir Roman" panose="02000503020000020003" pitchFamily="2" charset="0"/>
              </a:rPr>
              <a:t> distribution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fr-FR" sz="2000" dirty="0" err="1">
                <a:latin typeface="Avenir Roman" panose="02000503020000020003" pitchFamily="2" charset="0"/>
              </a:rPr>
              <a:t>Example</a:t>
            </a:r>
            <a:r>
              <a:rPr lang="fr-FR" sz="2000" dirty="0">
                <a:latin typeface="Avenir Roman" panose="02000503020000020003" pitchFamily="2" charset="0"/>
              </a:rPr>
              <a:t> of </a:t>
            </a:r>
            <a:r>
              <a:rPr lang="fr-FR" sz="2000" i="1" dirty="0">
                <a:latin typeface="Avenir Roman" panose="02000503020000020003" pitchFamily="2" charset="0"/>
              </a:rPr>
              <a:t>spectral </a:t>
            </a:r>
            <a:r>
              <a:rPr lang="fr-FR" sz="2000" i="1" dirty="0" err="1">
                <a:latin typeface="Avenir Roman" panose="02000503020000020003" pitchFamily="2" charset="0"/>
              </a:rPr>
              <a:t>harmonics</a:t>
            </a:r>
            <a:endParaRPr lang="fr-FR" sz="2000" i="1" dirty="0">
              <a:latin typeface="Avenir Roman" panose="02000503020000020003" pitchFamily="2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fr-FR" sz="2000" dirty="0" err="1">
                <a:latin typeface="Avenir Roman" panose="02000503020000020003" pitchFamily="2" charset="0"/>
              </a:rPr>
              <a:t>Clearly</a:t>
            </a:r>
            <a:r>
              <a:rPr lang="fr-FR" sz="2000" dirty="0">
                <a:latin typeface="Avenir Roman" panose="02000503020000020003" pitchFamily="2" charset="0"/>
              </a:rPr>
              <a:t> </a:t>
            </a:r>
            <a:r>
              <a:rPr lang="fr-FR" sz="2000" i="1" dirty="0">
                <a:latin typeface="Avenir Roman" panose="02000503020000020003" pitchFamily="2" charset="0"/>
              </a:rPr>
              <a:t>not a single </a:t>
            </a:r>
            <a:r>
              <a:rPr lang="fr-FR" sz="2000" i="1" dirty="0" err="1">
                <a:latin typeface="Avenir Roman" panose="02000503020000020003" pitchFamily="2" charset="0"/>
              </a:rPr>
              <a:t>Gaussian</a:t>
            </a:r>
            <a:endParaRPr lang="fr-FR" sz="2000" i="1" dirty="0">
              <a:latin typeface="Avenir Roman" panose="02000503020000020003" pitchFamily="2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B4291610-EB5E-7941-A985-9708B06BBD54}"/>
              </a:ext>
            </a:extLst>
          </p:cNvPr>
          <p:cNvSpPr txBox="1"/>
          <p:nvPr/>
        </p:nvSpPr>
        <p:spPr>
          <a:xfrm>
            <a:off x="440623" y="2648039"/>
            <a:ext cx="5313121" cy="15527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i="1" dirty="0">
                <a:latin typeface="Avenir Roman" panose="02000503020000020003" pitchFamily="2" charset="0"/>
              </a:rPr>
              <a:t>Mixture </a:t>
            </a:r>
            <a:r>
              <a:rPr lang="fr-FR" sz="2000" i="1" dirty="0" err="1">
                <a:latin typeface="Avenir Roman" panose="02000503020000020003" pitchFamily="2" charset="0"/>
              </a:rPr>
              <a:t>density</a:t>
            </a:r>
            <a:r>
              <a:rPr lang="fr-FR" sz="2000" i="1" dirty="0">
                <a:latin typeface="Avenir Roman" panose="02000503020000020003" pitchFamily="2" charset="0"/>
              </a:rPr>
              <a:t> </a:t>
            </a:r>
            <a:r>
              <a:rPr lang="fr-FR" sz="2000" i="1" dirty="0" err="1">
                <a:latin typeface="Avenir Roman" panose="02000503020000020003" pitchFamily="2" charset="0"/>
              </a:rPr>
              <a:t>estimates</a:t>
            </a:r>
            <a:endParaRPr lang="fr-FR" sz="2000" i="1" dirty="0">
              <a:latin typeface="Avenir Roman" panose="02000503020000020003" pitchFamily="2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fr-FR" sz="2000" dirty="0" err="1">
                <a:latin typeface="Avenir Roman" panose="02000503020000020003" pitchFamily="2" charset="0"/>
              </a:rPr>
              <a:t>Allows</a:t>
            </a:r>
            <a:r>
              <a:rPr lang="fr-FR" sz="2000" dirty="0">
                <a:latin typeface="Avenir Roman" panose="02000503020000020003" pitchFamily="2" charset="0"/>
              </a:rPr>
              <a:t> to </a:t>
            </a:r>
            <a:r>
              <a:rPr lang="fr-FR" sz="2000" dirty="0" err="1">
                <a:latin typeface="Avenir Roman" panose="02000503020000020003" pitchFamily="2" charset="0"/>
              </a:rPr>
              <a:t>directly</a:t>
            </a:r>
            <a:r>
              <a:rPr lang="fr-FR" sz="2000" dirty="0">
                <a:latin typeface="Avenir Roman" panose="02000503020000020003" pitchFamily="2" charset="0"/>
              </a:rPr>
              <a:t> </a:t>
            </a:r>
            <a:r>
              <a:rPr lang="fr-FR" sz="2000" dirty="0" err="1">
                <a:latin typeface="Avenir Roman" panose="02000503020000020003" pitchFamily="2" charset="0"/>
              </a:rPr>
              <a:t>target</a:t>
            </a:r>
            <a:r>
              <a:rPr lang="fr-FR" sz="2000" dirty="0">
                <a:latin typeface="Avenir Roman" panose="02000503020000020003" pitchFamily="2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fr-FR" sz="2000" dirty="0" err="1">
                <a:latin typeface="Avenir Roman" panose="02000503020000020003" pitchFamily="2" charset="0"/>
              </a:rPr>
              <a:t>Provides</a:t>
            </a:r>
            <a:r>
              <a:rPr lang="fr-FR" sz="2000" dirty="0">
                <a:latin typeface="Avenir Roman" panose="02000503020000020003" pitchFamily="2" charset="0"/>
              </a:rPr>
              <a:t> a </a:t>
            </a:r>
            <a:r>
              <a:rPr lang="fr-FR" sz="2000" b="1" dirty="0" err="1">
                <a:latin typeface="Avenir Roman" panose="02000503020000020003" pitchFamily="2" charset="0"/>
              </a:rPr>
              <a:t>generative</a:t>
            </a:r>
            <a:r>
              <a:rPr lang="fr-FR" sz="2000" b="1" dirty="0">
                <a:latin typeface="Avenir Roman" panose="02000503020000020003" pitchFamily="2" charset="0"/>
              </a:rPr>
              <a:t> model</a:t>
            </a:r>
            <a:r>
              <a:rPr lang="fr-FR" sz="2000" dirty="0">
                <a:latin typeface="Avenir Roman" panose="02000503020000020003" pitchFamily="2" charset="0"/>
              </a:rPr>
              <a:t> on </a:t>
            </a:r>
            <a:r>
              <a:rPr lang="fr-FR" sz="2000" dirty="0" err="1">
                <a:latin typeface="Avenir Roman" panose="02000503020000020003" pitchFamily="2" charset="0"/>
              </a:rPr>
              <a:t>our</a:t>
            </a:r>
            <a:r>
              <a:rPr lang="fr-FR" sz="2000" dirty="0">
                <a:latin typeface="Avenir Roman" panose="02000503020000020003" pitchFamily="2" charset="0"/>
              </a:rPr>
              <a:t> data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fr-FR" sz="2000" i="1" dirty="0" err="1">
                <a:latin typeface="Avenir Roman" panose="02000503020000020003" pitchFamily="2" charset="0"/>
              </a:rPr>
              <a:t>Problem</a:t>
            </a:r>
            <a:r>
              <a:rPr lang="fr-FR" sz="2000" i="1" dirty="0">
                <a:latin typeface="Avenir Roman" panose="02000503020000020003" pitchFamily="2" charset="0"/>
              </a:rPr>
              <a:t> of </a:t>
            </a:r>
            <a:r>
              <a:rPr lang="fr-FR" sz="2000" i="1" dirty="0" err="1">
                <a:latin typeface="Avenir Roman" panose="02000503020000020003" pitchFamily="2" charset="0"/>
              </a:rPr>
              <a:t>number</a:t>
            </a:r>
            <a:r>
              <a:rPr lang="fr-FR" sz="2000" i="1" dirty="0">
                <a:latin typeface="Avenir Roman" panose="02000503020000020003" pitchFamily="2" charset="0"/>
              </a:rPr>
              <a:t> of components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355F3B6A-93C1-334D-A460-80369E1E64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48" y="4715707"/>
            <a:ext cx="2483148" cy="1986517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E7AD44F6-942D-FF4B-8D13-1751EE55C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596" y="4715708"/>
            <a:ext cx="2483148" cy="1986517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A4681CC8-29F2-D74C-8E9C-CD9944CA56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744" y="4715707"/>
            <a:ext cx="2483148" cy="1986517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A1EB97FD-2495-7243-BE22-FB28910901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50107" y="3108265"/>
            <a:ext cx="1116077" cy="308171"/>
          </a:xfrm>
          <a:prstGeom prst="rect">
            <a:avLst/>
          </a:prstGeom>
        </p:spPr>
      </p:pic>
      <p:sp>
        <p:nvSpPr>
          <p:cNvPr id="25" name="ZoneTexte 24">
            <a:extLst>
              <a:ext uri="{FF2B5EF4-FFF2-40B4-BE49-F238E27FC236}">
                <a16:creationId xmlns:a16="http://schemas.microsoft.com/office/drawing/2014/main" id="{839D2CD5-C7E7-8B40-ADED-64DEB278D8CC}"/>
              </a:ext>
            </a:extLst>
          </p:cNvPr>
          <p:cNvSpPr txBox="1"/>
          <p:nvPr/>
        </p:nvSpPr>
        <p:spPr>
          <a:xfrm>
            <a:off x="1698643" y="4486331"/>
            <a:ext cx="622286" cy="444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i="1" dirty="0">
                <a:latin typeface="Avenir Roman" panose="02000503020000020003" pitchFamily="2" charset="0"/>
              </a:rPr>
              <a:t>k=2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989AB97-7208-174A-9825-4AC855B2B8D4}"/>
              </a:ext>
            </a:extLst>
          </p:cNvPr>
          <p:cNvSpPr txBox="1"/>
          <p:nvPr/>
        </p:nvSpPr>
        <p:spPr>
          <a:xfrm>
            <a:off x="4181791" y="4486331"/>
            <a:ext cx="622286" cy="444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i="1" dirty="0">
                <a:latin typeface="Avenir Roman" panose="02000503020000020003" pitchFamily="2" charset="0"/>
              </a:rPr>
              <a:t>k=5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E21DC864-33C5-8946-94E6-CEA809505A75}"/>
              </a:ext>
            </a:extLst>
          </p:cNvPr>
          <p:cNvSpPr txBox="1"/>
          <p:nvPr/>
        </p:nvSpPr>
        <p:spPr>
          <a:xfrm>
            <a:off x="6612841" y="4486331"/>
            <a:ext cx="764953" cy="444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sz="2000" i="1" dirty="0">
                <a:latin typeface="Avenir Roman" panose="02000503020000020003" pitchFamily="2" charset="0"/>
              </a:rPr>
              <a:t>k=16</a:t>
            </a:r>
          </a:p>
        </p:txBody>
      </p:sp>
    </p:spTree>
    <p:extLst>
      <p:ext uri="{BB962C8B-B14F-4D97-AF65-F5344CB8AC3E}">
        <p14:creationId xmlns:p14="http://schemas.microsoft.com/office/powerpoint/2010/main" val="2926325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Probabilistic interpretation of clustering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85936" y="4549772"/>
                <a:ext cx="8229600" cy="4525963"/>
              </a:xfrm>
            </p:spPr>
            <p:txBody>
              <a:bodyPr/>
              <a:lstStyle/>
              <a:p>
                <a:pPr>
                  <a:lnSpc>
                    <a:spcPct val="8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Avenir Roman" panose="02000503020000020003" pitchFamily="2" charset="0"/>
                  </a:rPr>
                  <a:t>However, we saw the </a:t>
                </a:r>
                <a:r>
                  <a:rPr lang="en-US" b="1" dirty="0">
                    <a:latin typeface="Avenir Roman" panose="02000503020000020003" pitchFamily="2" charset="0"/>
                  </a:rPr>
                  <a:t>full density </a:t>
                </a:r>
                <a14:m>
                  <m:oMath xmlns:m="http://schemas.openxmlformats.org/officeDocument/2006/math">
                    <m:r>
                      <a:rPr lang="en-US" b="1" i="0" smtClean="0">
                        <a:latin typeface="Cambria Math" panose="02040503050406030204" pitchFamily="18" charset="0"/>
                      </a:rPr>
                      <m:t>𝐩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0" smtClean="0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</m:d>
                  </m:oMath>
                </a14:m>
                <a:r>
                  <a:rPr lang="en-US" b="1" dirty="0">
                    <a:latin typeface="Avenir Roman" panose="02000503020000020003" pitchFamily="2" charset="0"/>
                  </a:rPr>
                  <a:t> is multi-modal</a:t>
                </a:r>
              </a:p>
              <a:p>
                <a:pPr>
                  <a:lnSpc>
                    <a:spcPct val="80000"/>
                  </a:lnSpc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Avenir Roman" panose="02000503020000020003" pitchFamily="2" charset="0"/>
                  </a:rPr>
                  <a:t>Each mode represents a sub-population</a:t>
                </a:r>
              </a:p>
              <a:p>
                <a:pPr lvl="1">
                  <a:lnSpc>
                    <a:spcPct val="80000"/>
                  </a:lnSpc>
                </a:pPr>
                <a:r>
                  <a:rPr lang="en-US" sz="1800" dirty="0">
                    <a:latin typeface="Avenir Roman" panose="02000503020000020003" pitchFamily="2" charset="0"/>
                  </a:rPr>
                  <a:t>Unimodal Gaussian for each group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85936" y="4549772"/>
                <a:ext cx="8229600" cy="4525963"/>
              </a:xfrm>
              <a:blipFill>
                <a:blip r:embed="rId2"/>
                <a:stretch>
                  <a:fillRect l="-924" t="-223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Espace réservé du pied de page 25">
            <a:extLst>
              <a:ext uri="{FF2B5EF4-FFF2-40B4-BE49-F238E27FC236}">
                <a16:creationId xmlns:a16="http://schemas.microsoft.com/office/drawing/2014/main" id="{72F84CB9-8F21-5F41-8AFC-D8443EE38F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srgbClr val="000000"/>
                </a:solidFill>
              </a:rPr>
              <a:t>P. Esling - Music Machine Learning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27" name="Rectangle 3">
            <a:extLst>
              <a:ext uri="{FF2B5EF4-FFF2-40B4-BE49-F238E27FC236}">
                <a16:creationId xmlns:a16="http://schemas.microsoft.com/office/drawing/2014/main" id="{26DC4A60-D57C-9E41-BEEC-7184928CA526}"/>
              </a:ext>
            </a:extLst>
          </p:cNvPr>
          <p:cNvSpPr txBox="1">
            <a:spLocks noChangeArrowheads="1"/>
          </p:cNvSpPr>
          <p:nvPr/>
        </p:nvSpPr>
        <p:spPr>
          <a:xfrm>
            <a:off x="411163" y="896713"/>
            <a:ext cx="8732837" cy="1325000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</a:pPr>
            <a:r>
              <a:rPr lang="en-US" altLang="en-US" kern="0" dirty="0">
                <a:latin typeface="Avenir Roman" panose="02000503020000020003" pitchFamily="2" charset="0"/>
              </a:rPr>
              <a:t>In the previous course, we defined </a:t>
            </a:r>
            <a:r>
              <a:rPr lang="en-US" altLang="en-US" i="1" kern="0" dirty="0">
                <a:latin typeface="Avenir Roman" panose="02000503020000020003" pitchFamily="2" charset="0"/>
              </a:rPr>
              <a:t>probabilistic clustering</a:t>
            </a:r>
            <a:endParaRPr lang="en-US" altLang="en-US" kern="0" dirty="0">
              <a:latin typeface="Avenir Roman" panose="02000503020000020003" pitchFamily="2" charset="0"/>
            </a:endParaRPr>
          </a:p>
          <a:p>
            <a:pPr lvl="1">
              <a:lnSpc>
                <a:spcPct val="90000"/>
              </a:lnSpc>
            </a:pPr>
            <a:r>
              <a:rPr lang="en-US" altLang="en-US" sz="2000" kern="0" dirty="0">
                <a:latin typeface="Avenir Roman" panose="02000503020000020003" pitchFamily="2" charset="0"/>
              </a:rPr>
              <a:t>Relying on</a:t>
            </a:r>
            <a:r>
              <a:rPr lang="en-US" altLang="en-US" sz="2000" i="1" kern="0" dirty="0">
                <a:latin typeface="Avenir Roman" panose="02000503020000020003" pitchFamily="2" charset="0"/>
              </a:rPr>
              <a:t> one Gaussian distribution </a:t>
            </a:r>
            <a:r>
              <a:rPr lang="en-US" altLang="en-US" sz="2000" kern="0" dirty="0">
                <a:latin typeface="Avenir Roman" panose="02000503020000020003" pitchFamily="2" charset="0"/>
              </a:rPr>
              <a:t>per cluster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en-US" sz="2000" kern="0" dirty="0">
                <a:latin typeface="Avenir Roman" panose="02000503020000020003" pitchFamily="2" charset="0"/>
              </a:rPr>
              <a:t>So we have each of the</a:t>
            </a:r>
            <a:r>
              <a:rPr lang="en-US" altLang="en-US" kern="0" dirty="0">
                <a:latin typeface="Avenir Roman" panose="02000503020000020003" pitchFamily="2" charset="0"/>
              </a:rPr>
              <a:t> </a:t>
            </a:r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46EA63DF-3E5C-E240-91FF-29082AE892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42" t="17391" r="10635" b="15041"/>
          <a:stretch/>
        </p:blipFill>
        <p:spPr>
          <a:xfrm>
            <a:off x="3078037" y="2299422"/>
            <a:ext cx="2898993" cy="20425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4" name="Image 33">
            <a:extLst>
              <a:ext uri="{FF2B5EF4-FFF2-40B4-BE49-F238E27FC236}">
                <a16:creationId xmlns:a16="http://schemas.microsoft.com/office/drawing/2014/main" id="{3279828F-E188-0E4B-8729-5A592D432B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4771" y="3484754"/>
            <a:ext cx="1708832" cy="320948"/>
          </a:xfrm>
          <a:prstGeom prst="rect">
            <a:avLst/>
          </a:prstGeom>
        </p:spPr>
      </p:pic>
      <p:pic>
        <p:nvPicPr>
          <p:cNvPr id="35" name="Image 34">
            <a:extLst>
              <a:ext uri="{FF2B5EF4-FFF2-40B4-BE49-F238E27FC236}">
                <a16:creationId xmlns:a16="http://schemas.microsoft.com/office/drawing/2014/main" id="{E47DB82D-C945-A94F-B9C3-2A29A94E1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5242" y="2893436"/>
            <a:ext cx="1708832" cy="320948"/>
          </a:xfrm>
          <a:prstGeom prst="rect">
            <a:avLst/>
          </a:prstGeom>
        </p:spPr>
      </p:pic>
      <p:pic>
        <p:nvPicPr>
          <p:cNvPr id="36" name="Image 35">
            <a:extLst>
              <a:ext uri="{FF2B5EF4-FFF2-40B4-BE49-F238E27FC236}">
                <a16:creationId xmlns:a16="http://schemas.microsoft.com/office/drawing/2014/main" id="{158CB17C-8D6E-9141-AF79-8993464F73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0993" y="3672349"/>
            <a:ext cx="1708832" cy="320948"/>
          </a:xfrm>
          <a:prstGeom prst="rect">
            <a:avLst/>
          </a:prstGeom>
        </p:spPr>
      </p:pic>
      <p:pic>
        <p:nvPicPr>
          <p:cNvPr id="38" name="Image 37">
            <a:extLst>
              <a:ext uri="{FF2B5EF4-FFF2-40B4-BE49-F238E27FC236}">
                <a16:creationId xmlns:a16="http://schemas.microsoft.com/office/drawing/2014/main" id="{83398AF8-F89F-9A45-9F38-45FFC7DF86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1464" y="2590292"/>
            <a:ext cx="1708832" cy="320948"/>
          </a:xfrm>
          <a:prstGeom prst="rect">
            <a:avLst/>
          </a:prstGeom>
        </p:spPr>
      </p:pic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40EABFF6-6159-5147-A4DA-7F453326DAE4}"/>
              </a:ext>
            </a:extLst>
          </p:cNvPr>
          <p:cNvCxnSpPr>
            <a:cxnSpLocks/>
          </p:cNvCxnSpPr>
          <p:nvPr/>
        </p:nvCxnSpPr>
        <p:spPr bwMode="auto">
          <a:xfrm>
            <a:off x="2703750" y="2759690"/>
            <a:ext cx="45086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079CEAAE-FAAB-3649-B24E-B169814C2182}"/>
              </a:ext>
            </a:extLst>
          </p:cNvPr>
          <p:cNvCxnSpPr>
            <a:cxnSpLocks/>
          </p:cNvCxnSpPr>
          <p:nvPr/>
        </p:nvCxnSpPr>
        <p:spPr bwMode="auto">
          <a:xfrm>
            <a:off x="2724180" y="3830959"/>
            <a:ext cx="859451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DEDD0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Connecteur droit 44">
            <a:extLst>
              <a:ext uri="{FF2B5EF4-FFF2-40B4-BE49-F238E27FC236}">
                <a16:creationId xmlns:a16="http://schemas.microsoft.com/office/drawing/2014/main" id="{72F4D756-67FA-7B40-8F30-33FA90C5D842}"/>
              </a:ext>
            </a:extLst>
          </p:cNvPr>
          <p:cNvCxnSpPr>
            <a:cxnSpLocks/>
          </p:cNvCxnSpPr>
          <p:nvPr/>
        </p:nvCxnSpPr>
        <p:spPr bwMode="auto">
          <a:xfrm>
            <a:off x="5181296" y="3084457"/>
            <a:ext cx="1024135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E373C274-EFF8-5344-BD27-6C1F65A16520}"/>
              </a:ext>
            </a:extLst>
          </p:cNvPr>
          <p:cNvCxnSpPr>
            <a:cxnSpLocks/>
          </p:cNvCxnSpPr>
          <p:nvPr/>
        </p:nvCxnSpPr>
        <p:spPr bwMode="auto">
          <a:xfrm>
            <a:off x="5862970" y="3687027"/>
            <a:ext cx="45086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49" name="Image 48">
            <a:extLst>
              <a:ext uri="{FF2B5EF4-FFF2-40B4-BE49-F238E27FC236}">
                <a16:creationId xmlns:a16="http://schemas.microsoft.com/office/drawing/2014/main" id="{8A2CF829-BD5D-A246-9871-E27A0344FA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26603" y="1658639"/>
            <a:ext cx="3339595" cy="362585"/>
          </a:xfrm>
          <a:prstGeom prst="rect">
            <a:avLst/>
          </a:prstGeom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FA22B109-6111-E74C-999B-C3D225FCD6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84528" y="5800191"/>
            <a:ext cx="3106966" cy="615085"/>
          </a:xfrm>
          <a:prstGeom prst="rect">
            <a:avLst/>
          </a:prstGeom>
        </p:spPr>
      </p:pic>
      <p:cxnSp>
        <p:nvCxnSpPr>
          <p:cNvPr id="52" name="Connecteur droit 51">
            <a:extLst>
              <a:ext uri="{FF2B5EF4-FFF2-40B4-BE49-F238E27FC236}">
                <a16:creationId xmlns:a16="http://schemas.microsoft.com/office/drawing/2014/main" id="{97F90902-F7B0-CD43-ADBC-2098446861C9}"/>
              </a:ext>
            </a:extLst>
          </p:cNvPr>
          <p:cNvCxnSpPr/>
          <p:nvPr/>
        </p:nvCxnSpPr>
        <p:spPr bwMode="auto">
          <a:xfrm>
            <a:off x="4510007" y="6245817"/>
            <a:ext cx="883403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6" name="Rectangle à coins arrondis 55">
            <a:extLst>
              <a:ext uri="{FF2B5EF4-FFF2-40B4-BE49-F238E27FC236}">
                <a16:creationId xmlns:a16="http://schemas.microsoft.com/office/drawing/2014/main" id="{74CFF317-2D48-9E42-AA51-7550F31D6867}"/>
              </a:ext>
            </a:extLst>
          </p:cNvPr>
          <p:cNvSpPr/>
          <p:nvPr/>
        </p:nvSpPr>
        <p:spPr bwMode="auto">
          <a:xfrm>
            <a:off x="5455402" y="5800191"/>
            <a:ext cx="798084" cy="445626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4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-112" charset="0"/>
            </a:endParaRPr>
          </a:p>
        </p:txBody>
      </p:sp>
      <p:sp>
        <p:nvSpPr>
          <p:cNvPr id="57" name="Content Placeholder 2">
            <a:extLst>
              <a:ext uri="{FF2B5EF4-FFF2-40B4-BE49-F238E27FC236}">
                <a16:creationId xmlns:a16="http://schemas.microsoft.com/office/drawing/2014/main" id="{C9680ABE-2B4F-F543-9310-545ECD529AA9}"/>
              </a:ext>
            </a:extLst>
          </p:cNvPr>
          <p:cNvSpPr txBox="1">
            <a:spLocks/>
          </p:cNvSpPr>
          <p:nvPr/>
        </p:nvSpPr>
        <p:spPr>
          <a:xfrm>
            <a:off x="4401518" y="6314853"/>
            <a:ext cx="1224366" cy="323753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 eaLnBrk="1" hangingPunct="1">
              <a:buNone/>
            </a:pPr>
            <a:r>
              <a:rPr lang="fr-FR" sz="1800" kern="0" dirty="0" err="1">
                <a:solidFill>
                  <a:srgbClr val="FF0000"/>
                </a:solidFill>
                <a:latin typeface="Avenir Roman" panose="02000503020000020003" pitchFamily="2" charset="0"/>
              </a:rPr>
              <a:t>Unimodal</a:t>
            </a:r>
            <a:endParaRPr lang="fr-FR" sz="1800" kern="0" dirty="0">
              <a:solidFill>
                <a:srgbClr val="FF0000"/>
              </a:solidFill>
              <a:latin typeface="Avenir Roman" panose="02000503020000020003" pitchFamily="2" charset="0"/>
            </a:endParaRPr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ED6AA6A2-515B-DC43-B37B-A7A8873F7479}"/>
              </a:ext>
            </a:extLst>
          </p:cNvPr>
          <p:cNvSpPr txBox="1">
            <a:spLocks/>
          </p:cNvSpPr>
          <p:nvPr/>
        </p:nvSpPr>
        <p:spPr>
          <a:xfrm>
            <a:off x="6260790" y="5832617"/>
            <a:ext cx="2644190" cy="80049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 eaLnBrk="1" hangingPunct="1">
              <a:buNone/>
            </a:pPr>
            <a:r>
              <a:rPr lang="fr-FR" sz="1800" b="1" kern="0" dirty="0" err="1">
                <a:solidFill>
                  <a:srgbClr val="00B050"/>
                </a:solidFill>
                <a:latin typeface="Avenir Roman" panose="02000503020000020003" pitchFamily="2" charset="0"/>
              </a:rPr>
              <a:t>Mixing</a:t>
            </a:r>
            <a:r>
              <a:rPr lang="fr-FR" sz="1800" b="1" kern="0" dirty="0">
                <a:solidFill>
                  <a:srgbClr val="00B050"/>
                </a:solidFill>
                <a:latin typeface="Avenir Roman" panose="02000503020000020003" pitchFamily="2" charset="0"/>
              </a:rPr>
              <a:t> coefficients</a:t>
            </a:r>
          </a:p>
        </p:txBody>
      </p:sp>
    </p:spTree>
    <p:extLst>
      <p:ext uri="{BB962C8B-B14F-4D97-AF65-F5344CB8AC3E}">
        <p14:creationId xmlns:p14="http://schemas.microsoft.com/office/powerpoint/2010/main" val="1923269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25874" y="34159"/>
            <a:ext cx="6620251" cy="654264"/>
          </a:xfrm>
        </p:spPr>
        <p:txBody>
          <a:bodyPr>
            <a:normAutofit/>
          </a:bodyPr>
          <a:lstStyle/>
          <a:p>
            <a:pPr algn="l"/>
            <a:r>
              <a:rPr lang="fr-FR" dirty="0"/>
              <a:t>Mixture </a:t>
            </a:r>
            <a:r>
              <a:rPr lang="fr-FR" dirty="0" err="1"/>
              <a:t>models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96A24F0-5B98-E94B-BF1C-AF03D9910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363" y="1377920"/>
            <a:ext cx="2910218" cy="36258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2AC16A6-B0C8-2940-8BDC-A7425DCC0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469" y="1385830"/>
            <a:ext cx="1545755" cy="35304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9EF638E5-7540-8B49-99EF-7345B17EE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0465" y="5759805"/>
            <a:ext cx="4083847" cy="734711"/>
          </a:xfrm>
          <a:prstGeom prst="rect">
            <a:avLst/>
          </a:prstGeom>
        </p:spPr>
      </p:pic>
      <p:sp>
        <p:nvSpPr>
          <p:cNvPr id="15" name="Rectangle 3">
            <a:extLst>
              <a:ext uri="{FF2B5EF4-FFF2-40B4-BE49-F238E27FC236}">
                <a16:creationId xmlns:a16="http://schemas.microsoft.com/office/drawing/2014/main" id="{1C7A036C-C750-D141-847C-8ABD5BC7F5B5}"/>
              </a:ext>
            </a:extLst>
          </p:cNvPr>
          <p:cNvSpPr txBox="1">
            <a:spLocks noChangeArrowheads="1"/>
          </p:cNvSpPr>
          <p:nvPr/>
        </p:nvSpPr>
        <p:spPr>
          <a:xfrm>
            <a:off x="411163" y="896713"/>
            <a:ext cx="8732837" cy="975069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</a:pPr>
            <a:r>
              <a:rPr lang="en-US" altLang="en-US" kern="0" dirty="0">
                <a:latin typeface="Avenir Roman" panose="02000503020000020003" pitchFamily="2" charset="0"/>
              </a:rPr>
              <a:t>We have seen in </a:t>
            </a:r>
            <a:r>
              <a:rPr lang="en-US" altLang="en-US" i="1" kern="0" dirty="0">
                <a:latin typeface="Avenir Roman" panose="02000503020000020003" pitchFamily="2" charset="0"/>
              </a:rPr>
              <a:t>Bayesian inference </a:t>
            </a:r>
            <a:r>
              <a:rPr lang="en-US" altLang="en-US" kern="0" dirty="0">
                <a:latin typeface="Avenir Roman" panose="02000503020000020003" pitchFamily="2" charset="0"/>
              </a:rPr>
              <a:t>how to deal with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D69A0EBB-3F5A-2D49-87E6-D7EBDD2B556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42" t="17391" r="10635" b="15041"/>
          <a:stretch/>
        </p:blipFill>
        <p:spPr>
          <a:xfrm>
            <a:off x="425874" y="2494567"/>
            <a:ext cx="2898993" cy="20425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Rectangle 3">
            <a:extLst>
              <a:ext uri="{FF2B5EF4-FFF2-40B4-BE49-F238E27FC236}">
                <a16:creationId xmlns:a16="http://schemas.microsoft.com/office/drawing/2014/main" id="{3DB8864E-4AF4-964C-BA0E-677783E5988F}"/>
              </a:ext>
            </a:extLst>
          </p:cNvPr>
          <p:cNvSpPr txBox="1">
            <a:spLocks noChangeArrowheads="1"/>
          </p:cNvSpPr>
          <p:nvPr/>
        </p:nvSpPr>
        <p:spPr>
          <a:xfrm>
            <a:off x="411162" y="1933724"/>
            <a:ext cx="8732837" cy="445105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</a:pPr>
            <a:r>
              <a:rPr lang="en-US" altLang="en-US" kern="0" dirty="0">
                <a:latin typeface="Avenir Roman" panose="02000503020000020003" pitchFamily="2" charset="0"/>
              </a:rPr>
              <a:t>Now we have a more complicated </a:t>
            </a:r>
            <a:r>
              <a:rPr lang="en-US" altLang="en-US" b="1" kern="0" dirty="0">
                <a:latin typeface="Avenir Roman" panose="02000503020000020003" pitchFamily="2" charset="0"/>
              </a:rPr>
              <a:t>mixture distribution</a:t>
            </a:r>
            <a:endParaRPr lang="en-US" altLang="en-US" kern="0" dirty="0">
              <a:latin typeface="Avenir Roman" panose="02000503020000020003" pitchFamily="2" charset="0"/>
            </a:endParaRP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6063D931-5D07-6B4B-AD90-4A273A54E5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1833" y="2482968"/>
            <a:ext cx="3511345" cy="362585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A19B635E-BB2F-2642-ABC9-33E4B9F643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4058" y="2882833"/>
            <a:ext cx="2385425" cy="362585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027BD33F-AF49-DE43-8AE4-0FD9DDD116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78867" y="3295985"/>
            <a:ext cx="2385425" cy="36258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F02CDFB-2BA9-104F-B972-0265B9581A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78866" y="3705708"/>
            <a:ext cx="2385425" cy="36258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4173F418-D6FC-5B46-9F9A-658A0B02E6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6988" y="4688868"/>
            <a:ext cx="6870023" cy="346781"/>
          </a:xfrm>
          <a:prstGeom prst="rect">
            <a:avLst/>
          </a:prstGeom>
        </p:spPr>
      </p:pic>
      <p:sp>
        <p:nvSpPr>
          <p:cNvPr id="23" name="Rectangle 3">
            <a:extLst>
              <a:ext uri="{FF2B5EF4-FFF2-40B4-BE49-F238E27FC236}">
                <a16:creationId xmlns:a16="http://schemas.microsoft.com/office/drawing/2014/main" id="{22F9FB2B-EF1C-F442-B406-5F0239BA9B26}"/>
              </a:ext>
            </a:extLst>
          </p:cNvPr>
          <p:cNvSpPr txBox="1">
            <a:spLocks noChangeArrowheads="1"/>
          </p:cNvSpPr>
          <p:nvPr/>
        </p:nvSpPr>
        <p:spPr>
          <a:xfrm>
            <a:off x="405970" y="5245518"/>
            <a:ext cx="8732837" cy="445105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FontTx/>
              <a:buNone/>
            </a:pPr>
            <a:r>
              <a:rPr lang="en-US" altLang="en-US" kern="0" dirty="0">
                <a:latin typeface="Avenir Roman" panose="02000503020000020003" pitchFamily="2" charset="0"/>
              </a:rPr>
              <a:t>So the full distribution            is defined as</a:t>
            </a:r>
          </a:p>
        </p:txBody>
      </p:sp>
      <p:sp>
        <p:nvSpPr>
          <p:cNvPr id="24" name="Rectangle à coins arrondis 23">
            <a:extLst>
              <a:ext uri="{FF2B5EF4-FFF2-40B4-BE49-F238E27FC236}">
                <a16:creationId xmlns:a16="http://schemas.microsoft.com/office/drawing/2014/main" id="{5A98A217-D0C2-5F44-94A4-4798275D6BFF}"/>
              </a:ext>
            </a:extLst>
          </p:cNvPr>
          <p:cNvSpPr/>
          <p:nvPr/>
        </p:nvSpPr>
        <p:spPr bwMode="auto">
          <a:xfrm>
            <a:off x="5208967" y="4146928"/>
            <a:ext cx="395421" cy="45719"/>
          </a:xfrm>
          <a:prstGeom prst="roundRect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4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-112" charset="0"/>
            </a:endParaRP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AAD4B601-5736-DD41-873E-C5EEBEA92CE2}"/>
              </a:ext>
            </a:extLst>
          </p:cNvPr>
          <p:cNvSpPr txBox="1">
            <a:spLocks/>
          </p:cNvSpPr>
          <p:nvPr/>
        </p:nvSpPr>
        <p:spPr>
          <a:xfrm>
            <a:off x="4315410" y="4259123"/>
            <a:ext cx="2644190" cy="346439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 eaLnBrk="1" hangingPunct="1">
              <a:buNone/>
            </a:pPr>
            <a:r>
              <a:rPr lang="fr-FR" sz="1800" b="1" kern="0" dirty="0" err="1">
                <a:solidFill>
                  <a:srgbClr val="00B050"/>
                </a:solidFill>
                <a:latin typeface="Avenir Roman" panose="02000503020000020003" pitchFamily="2" charset="0"/>
              </a:rPr>
              <a:t>Mixing</a:t>
            </a:r>
            <a:r>
              <a:rPr lang="fr-FR" sz="1800" b="1" kern="0" dirty="0">
                <a:solidFill>
                  <a:srgbClr val="00B050"/>
                </a:solidFill>
                <a:latin typeface="Avenir Roman" panose="02000503020000020003" pitchFamily="2" charset="0"/>
              </a:rPr>
              <a:t> coefficients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69415E16-F124-CB49-AFE4-50F8A5DF0E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603267" y="5273434"/>
            <a:ext cx="835998" cy="32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87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3" grpId="0"/>
      <p:bldP spid="24" grpId="0" animBg="1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29334" y="31093"/>
            <a:ext cx="6620251" cy="654264"/>
          </a:xfrm>
        </p:spPr>
        <p:txBody>
          <a:bodyPr>
            <a:normAutofit/>
          </a:bodyPr>
          <a:lstStyle/>
          <a:p>
            <a:pPr algn="l"/>
            <a:r>
              <a:rPr lang="fr-FR" dirty="0" err="1"/>
              <a:t>Gaussian</a:t>
            </a:r>
            <a:r>
              <a:rPr lang="fr-FR" dirty="0"/>
              <a:t> Mixture Model (GMM)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EF817C0F-15F7-9140-B73E-B706F46DC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745" y="4598487"/>
            <a:ext cx="1222284" cy="607199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49F4F2BD-8E05-1940-8870-5FDDF3D57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3456" y="4670068"/>
            <a:ext cx="1318489" cy="28625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CC2753F-3681-7641-883E-6770B2F068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8913" y="1312926"/>
            <a:ext cx="3712588" cy="667919"/>
          </a:xfrm>
          <a:prstGeom prst="rect">
            <a:avLst/>
          </a:prstGeom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D05F521B-D485-CC46-A99B-E6233F1B0ED8}"/>
              </a:ext>
            </a:extLst>
          </p:cNvPr>
          <p:cNvSpPr txBox="1">
            <a:spLocks noChangeArrowheads="1"/>
          </p:cNvSpPr>
          <p:nvPr/>
        </p:nvSpPr>
        <p:spPr>
          <a:xfrm>
            <a:off x="440623" y="848870"/>
            <a:ext cx="8732837" cy="445105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kern="0" dirty="0">
                <a:latin typeface="Avenir Roman" panose="02000503020000020003" pitchFamily="2" charset="0"/>
              </a:rPr>
              <a:t>The full distribution is a </a:t>
            </a:r>
            <a:r>
              <a:rPr lang="en-US" altLang="en-US" b="1" kern="0" dirty="0">
                <a:solidFill>
                  <a:schemeClr val="accent1">
                    <a:lumMod val="75000"/>
                  </a:schemeClr>
                </a:solidFill>
                <a:latin typeface="Avenir Roman" panose="02000503020000020003" pitchFamily="2" charset="0"/>
              </a:rPr>
              <a:t>Gaussian Mixture Model (GMM)</a:t>
            </a:r>
            <a:endParaRPr lang="en-US" altLang="en-US" kern="0" dirty="0">
              <a:solidFill>
                <a:schemeClr val="accent1">
                  <a:lumMod val="75000"/>
                </a:schemeClr>
              </a:solidFill>
              <a:latin typeface="Avenir Roman" panose="02000503020000020003" pitchFamily="2" charset="0"/>
            </a:endParaRPr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D328CB3F-2512-7E4B-8C66-F3DCC5CA95D4}"/>
              </a:ext>
            </a:extLst>
          </p:cNvPr>
          <p:cNvSpPr txBox="1">
            <a:spLocks noChangeArrowheads="1"/>
          </p:cNvSpPr>
          <p:nvPr/>
        </p:nvSpPr>
        <p:spPr>
          <a:xfrm>
            <a:off x="573358" y="2005665"/>
            <a:ext cx="7483262" cy="770881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 algn="ctr">
              <a:lnSpc>
                <a:spcPct val="90000"/>
              </a:lnSpc>
              <a:buNone/>
            </a:pPr>
            <a:r>
              <a:rPr lang="en-US" altLang="en-US" kern="0" dirty="0">
                <a:latin typeface="Avenir Roman" panose="02000503020000020003" pitchFamily="2" charset="0"/>
              </a:rPr>
              <a:t>Generally speaking, </a:t>
            </a:r>
            <a:r>
              <a:rPr lang="en-US" altLang="en-US" i="1" kern="0" dirty="0">
                <a:latin typeface="Avenir Roman" panose="02000503020000020003" pitchFamily="2" charset="0"/>
              </a:rPr>
              <a:t>mixture models </a:t>
            </a:r>
            <a:r>
              <a:rPr lang="en-US" altLang="en-US" kern="0" dirty="0">
                <a:latin typeface="Avenir Roman" panose="02000503020000020003" pitchFamily="2" charset="0"/>
              </a:rPr>
              <a:t>are defined as sums of distributions</a:t>
            </a:r>
            <a:endParaRPr lang="en-US" altLang="en-US" kern="0" dirty="0">
              <a:solidFill>
                <a:schemeClr val="accent1">
                  <a:lumMod val="75000"/>
                </a:schemeClr>
              </a:solidFill>
              <a:latin typeface="Avenir Roman" panose="02000503020000020003" pitchFamily="2" charset="0"/>
            </a:endParaRP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A6F7F1B1-1E73-0541-8E59-83DC9BE74733}"/>
              </a:ext>
            </a:extLst>
          </p:cNvPr>
          <p:cNvSpPr txBox="1">
            <a:spLocks noChangeArrowheads="1"/>
          </p:cNvSpPr>
          <p:nvPr/>
        </p:nvSpPr>
        <p:spPr>
          <a:xfrm>
            <a:off x="440623" y="2753974"/>
            <a:ext cx="7483262" cy="495280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b="1" kern="0" dirty="0">
                <a:latin typeface="Avenir Roman" panose="02000503020000020003" pitchFamily="2" charset="0"/>
              </a:rPr>
              <a:t>Components of a mixture model</a:t>
            </a:r>
            <a:endParaRPr lang="en-US" altLang="en-US" b="1" kern="0" dirty="0">
              <a:solidFill>
                <a:schemeClr val="accent1">
                  <a:lumMod val="75000"/>
                </a:schemeClr>
              </a:solidFill>
              <a:latin typeface="Avenir Roman" panose="02000503020000020003" pitchFamily="2" charset="0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A8FA209A-3951-3B43-B96A-47FAAFE26722}"/>
              </a:ext>
            </a:extLst>
          </p:cNvPr>
          <p:cNvSpPr txBox="1">
            <a:spLocks noChangeArrowheads="1"/>
          </p:cNvSpPr>
          <p:nvPr/>
        </p:nvSpPr>
        <p:spPr>
          <a:xfrm>
            <a:off x="440623" y="3199931"/>
            <a:ext cx="2776431" cy="495280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kern="0" dirty="0">
                <a:solidFill>
                  <a:srgbClr val="C00000"/>
                </a:solidFill>
                <a:latin typeface="Avenir Roman" panose="02000503020000020003" pitchFamily="2" charset="0"/>
              </a:rPr>
              <a:t>Base distribution </a:t>
            </a:r>
            <a:r>
              <a:rPr lang="en-US" altLang="en-US" sz="2000" i="1" kern="0" dirty="0">
                <a:solidFill>
                  <a:schemeClr val="tx1"/>
                </a:solidFill>
                <a:latin typeface="Avenir Roman" panose="02000503020000020003" pitchFamily="2" charset="0"/>
              </a:rPr>
              <a:t>(here Gaussian)</a:t>
            </a:r>
            <a:endParaRPr lang="en-US" altLang="en-US" i="1" kern="0" dirty="0">
              <a:solidFill>
                <a:srgbClr val="C00000"/>
              </a:solidFill>
              <a:latin typeface="Avenir Roman" panose="02000503020000020003" pitchFamily="2" charset="0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7ED0F17-A278-604B-BAEF-0B7001445B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5380" y="3252840"/>
            <a:ext cx="4471240" cy="398843"/>
          </a:xfrm>
          <a:prstGeom prst="rect">
            <a:avLst/>
          </a:prstGeom>
        </p:spPr>
      </p:pic>
      <p:sp>
        <p:nvSpPr>
          <p:cNvPr id="21" name="Rectangle 3">
            <a:extLst>
              <a:ext uri="{FF2B5EF4-FFF2-40B4-BE49-F238E27FC236}">
                <a16:creationId xmlns:a16="http://schemas.microsoft.com/office/drawing/2014/main" id="{4DAAC212-C047-A345-B2B1-B51F2D596F39}"/>
              </a:ext>
            </a:extLst>
          </p:cNvPr>
          <p:cNvSpPr txBox="1">
            <a:spLocks noChangeArrowheads="1"/>
          </p:cNvSpPr>
          <p:nvPr/>
        </p:nvSpPr>
        <p:spPr>
          <a:xfrm>
            <a:off x="440623" y="3911492"/>
            <a:ext cx="2977303" cy="779078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kern="0" dirty="0">
                <a:solidFill>
                  <a:srgbClr val="C00000"/>
                </a:solidFill>
                <a:latin typeface="Avenir Roman" panose="02000503020000020003" pitchFamily="2" charset="0"/>
              </a:rPr>
              <a:t>Mixing probabilities </a:t>
            </a:r>
            <a:r>
              <a:rPr lang="en-US" altLang="en-US" sz="2000" i="1" kern="0" dirty="0">
                <a:solidFill>
                  <a:schemeClr val="tx1"/>
                </a:solidFill>
                <a:latin typeface="Avenir Roman" panose="02000503020000020003" pitchFamily="2" charset="0"/>
              </a:rPr>
              <a:t>(here memberships)</a:t>
            </a:r>
            <a:endParaRPr lang="en-US" altLang="en-US" i="1" kern="0" dirty="0">
              <a:solidFill>
                <a:srgbClr val="C00000"/>
              </a:solidFill>
              <a:latin typeface="Avenir Roman" panose="02000503020000020003" pitchFamily="2" charset="0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FA2B46C-E0DA-2B4D-B173-82412DA916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2254" y="3978710"/>
            <a:ext cx="2747818" cy="427182"/>
          </a:xfrm>
          <a:prstGeom prst="rect">
            <a:avLst/>
          </a:prstGeom>
        </p:spPr>
      </p:pic>
      <p:sp>
        <p:nvSpPr>
          <p:cNvPr id="22" name="Rectangle 3">
            <a:extLst>
              <a:ext uri="{FF2B5EF4-FFF2-40B4-BE49-F238E27FC236}">
                <a16:creationId xmlns:a16="http://schemas.microsoft.com/office/drawing/2014/main" id="{59DFEFD1-CA62-374D-AB51-D3B4A61BEC26}"/>
              </a:ext>
            </a:extLst>
          </p:cNvPr>
          <p:cNvSpPr txBox="1">
            <a:spLocks noChangeArrowheads="1"/>
          </p:cNvSpPr>
          <p:nvPr/>
        </p:nvSpPr>
        <p:spPr>
          <a:xfrm>
            <a:off x="466437" y="4655755"/>
            <a:ext cx="7681435" cy="425880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sz="2000" kern="0" dirty="0">
                <a:solidFill>
                  <a:schemeClr val="tx1"/>
                </a:solidFill>
                <a:latin typeface="Avenir Roman" panose="02000503020000020003" pitchFamily="2" charset="0"/>
              </a:rPr>
              <a:t>Note this implies constraints </a:t>
            </a:r>
            <a:endParaRPr lang="en-US" altLang="en-US" kern="0" dirty="0">
              <a:solidFill>
                <a:srgbClr val="C00000"/>
              </a:solidFill>
              <a:latin typeface="Avenir Roman" panose="02000503020000020003" pitchFamily="2" charset="0"/>
            </a:endParaRP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A14A626C-8C68-DE41-BC39-3F8045581436}"/>
              </a:ext>
            </a:extLst>
          </p:cNvPr>
          <p:cNvSpPr txBox="1">
            <a:spLocks noChangeArrowheads="1"/>
          </p:cNvSpPr>
          <p:nvPr/>
        </p:nvSpPr>
        <p:spPr>
          <a:xfrm>
            <a:off x="440623" y="5219999"/>
            <a:ext cx="8703377" cy="495280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b="1" kern="0" dirty="0">
                <a:latin typeface="Avenir Roman" panose="02000503020000020003" pitchFamily="2" charset="0"/>
              </a:rPr>
              <a:t>Optimizing this model implies a complicated problem</a:t>
            </a:r>
            <a:endParaRPr lang="en-US" altLang="en-US" b="1" kern="0" dirty="0">
              <a:solidFill>
                <a:schemeClr val="accent1">
                  <a:lumMod val="75000"/>
                </a:schemeClr>
              </a:solidFill>
              <a:latin typeface="Avenir Roman" panose="02000503020000020003" pitchFamily="2" charset="0"/>
            </a:endParaRPr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ABF30088-CF79-5C44-A0B6-A39641D14B75}"/>
              </a:ext>
            </a:extLst>
          </p:cNvPr>
          <p:cNvGrpSpPr/>
          <p:nvPr/>
        </p:nvGrpSpPr>
        <p:grpSpPr>
          <a:xfrm>
            <a:off x="922785" y="5678372"/>
            <a:ext cx="7644158" cy="927068"/>
            <a:chOff x="922785" y="5678372"/>
            <a:chExt cx="7644158" cy="927068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15670347-668C-DC4A-974A-D02ECC9674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2785" y="5694642"/>
              <a:ext cx="3278875" cy="910798"/>
            </a:xfrm>
            <a:prstGeom prst="rect">
              <a:avLst/>
            </a:prstGeom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FE33450D-40B0-5E47-A7CD-23144090D6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706893" y="5678372"/>
              <a:ext cx="3860050" cy="910798"/>
            </a:xfrm>
            <a:prstGeom prst="rect">
              <a:avLst/>
            </a:prstGeom>
          </p:spPr>
        </p:pic>
        <p:pic>
          <p:nvPicPr>
            <p:cNvPr id="24" name="Image 23">
              <a:extLst>
                <a:ext uri="{FF2B5EF4-FFF2-40B4-BE49-F238E27FC236}">
                  <a16:creationId xmlns:a16="http://schemas.microsoft.com/office/drawing/2014/main" id="{68FF72D4-3673-7E47-9F4D-4AE647A05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339776" y="6097947"/>
              <a:ext cx="229001" cy="954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118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40623" y="31880"/>
            <a:ext cx="6620251" cy="654264"/>
          </a:xfrm>
        </p:spPr>
        <p:txBody>
          <a:bodyPr>
            <a:normAutofit/>
          </a:bodyPr>
          <a:lstStyle/>
          <a:p>
            <a:pPr algn="l"/>
            <a:r>
              <a:rPr lang="fr-FR" dirty="0" err="1"/>
              <a:t>Optimizing</a:t>
            </a:r>
            <a:r>
              <a:rPr lang="fr-FR" dirty="0"/>
              <a:t> GMM</a:t>
            </a: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E9921639-D086-854D-97D2-F6E75F50B9FB}"/>
              </a:ext>
            </a:extLst>
          </p:cNvPr>
          <p:cNvSpPr txBox="1">
            <a:spLocks noChangeArrowheads="1"/>
          </p:cNvSpPr>
          <p:nvPr/>
        </p:nvSpPr>
        <p:spPr>
          <a:xfrm>
            <a:off x="440623" y="848870"/>
            <a:ext cx="8732837" cy="445105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kern="0" dirty="0">
                <a:latin typeface="Avenir Roman" panose="02000503020000020003" pitchFamily="2" charset="0"/>
              </a:rPr>
              <a:t>As we have seen previously, we have a latent variable</a:t>
            </a:r>
            <a:endParaRPr lang="en-US" altLang="en-US" kern="0" dirty="0">
              <a:solidFill>
                <a:schemeClr val="accent1">
                  <a:lumMod val="75000"/>
                </a:schemeClr>
              </a:solidFill>
              <a:latin typeface="Avenir Roman" panose="02000503020000020003" pitchFamily="2" charset="0"/>
            </a:endParaRP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588A311A-27F8-DA42-A188-318F45884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421" y="2219583"/>
            <a:ext cx="4471240" cy="398843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C96FB92E-C175-F042-B0F8-0567C2B6B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789" y="1282812"/>
            <a:ext cx="2747818" cy="427182"/>
          </a:xfrm>
          <a:prstGeom prst="rect">
            <a:avLst/>
          </a:prstGeom>
        </p:spPr>
      </p:pic>
      <p:sp>
        <p:nvSpPr>
          <p:cNvPr id="20" name="Rectangle 3">
            <a:extLst>
              <a:ext uri="{FF2B5EF4-FFF2-40B4-BE49-F238E27FC236}">
                <a16:creationId xmlns:a16="http://schemas.microsoft.com/office/drawing/2014/main" id="{BEFDE516-F1FA-6C4A-A6DD-D0688E53E606}"/>
              </a:ext>
            </a:extLst>
          </p:cNvPr>
          <p:cNvSpPr txBox="1">
            <a:spLocks noChangeArrowheads="1"/>
          </p:cNvSpPr>
          <p:nvPr/>
        </p:nvSpPr>
        <p:spPr>
          <a:xfrm>
            <a:off x="440623" y="1767696"/>
            <a:ext cx="8732837" cy="445105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kern="0" dirty="0">
                <a:latin typeface="Avenir Roman" panose="02000503020000020003" pitchFamily="2" charset="0"/>
              </a:rPr>
              <a:t>This defines </a:t>
            </a:r>
            <a:r>
              <a:rPr lang="en-US" altLang="en-US" i="1" kern="0" dirty="0">
                <a:latin typeface="Avenir Roman" panose="02000503020000020003" pitchFamily="2" charset="0"/>
              </a:rPr>
              <a:t>mixing probabilities</a:t>
            </a:r>
            <a:r>
              <a:rPr lang="en-US" altLang="en-US" kern="0" dirty="0">
                <a:latin typeface="Avenir Roman" panose="02000503020000020003" pitchFamily="2" charset="0"/>
              </a:rPr>
              <a:t>, with then</a:t>
            </a:r>
            <a:endParaRPr lang="en-US" altLang="en-US" kern="0" dirty="0">
              <a:solidFill>
                <a:schemeClr val="accent1">
                  <a:lumMod val="75000"/>
                </a:schemeClr>
              </a:solidFill>
              <a:latin typeface="Avenir Roman" panose="02000503020000020003" pitchFamily="2" charset="0"/>
            </a:endParaRPr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3607C905-3DE3-9845-A115-FE0311CFDEB8}"/>
              </a:ext>
            </a:extLst>
          </p:cNvPr>
          <p:cNvSpPr txBox="1">
            <a:spLocks noChangeArrowheads="1"/>
          </p:cNvSpPr>
          <p:nvPr/>
        </p:nvSpPr>
        <p:spPr>
          <a:xfrm>
            <a:off x="440623" y="2766207"/>
            <a:ext cx="8732837" cy="445105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kern="0" dirty="0">
                <a:latin typeface="Avenir Roman" panose="02000503020000020003" pitchFamily="2" charset="0"/>
              </a:rPr>
              <a:t>Therefore, we can retrieve our model by </a:t>
            </a:r>
            <a:r>
              <a:rPr lang="en-US" altLang="en-US" b="1" kern="0" dirty="0">
                <a:latin typeface="Avenir Roman" panose="02000503020000020003" pitchFamily="2" charset="0"/>
              </a:rPr>
              <a:t>marginalization</a:t>
            </a:r>
            <a:endParaRPr lang="en-US" altLang="en-US" kern="0" dirty="0">
              <a:solidFill>
                <a:schemeClr val="accent1">
                  <a:lumMod val="75000"/>
                </a:schemeClr>
              </a:solidFill>
              <a:latin typeface="Avenir Roman" panose="02000503020000020003" pitchFamily="2" charset="0"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592854E0-B4CE-4E47-9B00-66A8F5817F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5273" y="3236038"/>
            <a:ext cx="5228850" cy="734711"/>
          </a:xfrm>
          <a:prstGeom prst="rect">
            <a:avLst/>
          </a:prstGeom>
        </p:spPr>
      </p:pic>
      <p:sp>
        <p:nvSpPr>
          <p:cNvPr id="22" name="Rectangle 3">
            <a:extLst>
              <a:ext uri="{FF2B5EF4-FFF2-40B4-BE49-F238E27FC236}">
                <a16:creationId xmlns:a16="http://schemas.microsoft.com/office/drawing/2014/main" id="{40EF39A1-32E4-7042-AD52-AA4427A11B0B}"/>
              </a:ext>
            </a:extLst>
          </p:cNvPr>
          <p:cNvSpPr txBox="1">
            <a:spLocks noChangeArrowheads="1"/>
          </p:cNvSpPr>
          <p:nvPr/>
        </p:nvSpPr>
        <p:spPr>
          <a:xfrm>
            <a:off x="472707" y="3963066"/>
            <a:ext cx="8732837" cy="445105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kern="0" dirty="0">
                <a:latin typeface="Avenir Roman" panose="02000503020000020003" pitchFamily="2" charset="0"/>
              </a:rPr>
              <a:t>If we knew the latent                   , optimization is easy as</a:t>
            </a:r>
            <a:endParaRPr lang="en-US" altLang="en-US" kern="0" dirty="0">
              <a:solidFill>
                <a:schemeClr val="accent1">
                  <a:lumMod val="75000"/>
                </a:schemeClr>
              </a:solidFill>
              <a:latin typeface="Avenir Roman" panose="02000503020000020003" pitchFamily="2" charset="0"/>
            </a:endParaRP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3F66D20C-130E-6347-95A8-45954177EF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9420" y="3978062"/>
            <a:ext cx="1469422" cy="353043"/>
          </a:xfrm>
          <a:prstGeom prst="rect">
            <a:avLst/>
          </a:prstGeom>
        </p:spPr>
      </p:pic>
      <p:sp>
        <p:nvSpPr>
          <p:cNvPr id="25" name="Rectangle 3">
            <a:extLst>
              <a:ext uri="{FF2B5EF4-FFF2-40B4-BE49-F238E27FC236}">
                <a16:creationId xmlns:a16="http://schemas.microsoft.com/office/drawing/2014/main" id="{B9750AAE-42CA-594F-A0DA-E4C7D015505E}"/>
              </a:ext>
            </a:extLst>
          </p:cNvPr>
          <p:cNvSpPr txBox="1">
            <a:spLocks noChangeArrowheads="1"/>
          </p:cNvSpPr>
          <p:nvPr/>
        </p:nvSpPr>
        <p:spPr>
          <a:xfrm>
            <a:off x="472707" y="5435298"/>
            <a:ext cx="8732837" cy="445105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kern="0" dirty="0">
                <a:latin typeface="Avenir Roman" panose="02000503020000020003" pitchFamily="2" charset="0"/>
              </a:rPr>
              <a:t>However, we need to optimize both    and  </a:t>
            </a:r>
            <a:endParaRPr lang="en-US" altLang="en-US" kern="0" dirty="0">
              <a:solidFill>
                <a:schemeClr val="accent1">
                  <a:lumMod val="75000"/>
                </a:schemeClr>
              </a:solidFill>
              <a:latin typeface="Avenir Roman" panose="02000503020000020003" pitchFamily="2" charset="0"/>
            </a:endParaRP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D29C6962-254A-044A-B6B2-5B12F32936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414" y="4662899"/>
            <a:ext cx="4122014" cy="362585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98140A5D-7B83-044A-A803-F1372B9C8F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9125" y="4424356"/>
            <a:ext cx="3654470" cy="839669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344F07F6-407C-F04A-88FD-118F815ED6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94938" y="5465054"/>
            <a:ext cx="167934" cy="283388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C2DF4386-EE58-A14D-AA36-53E5809E25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37972" y="5530970"/>
            <a:ext cx="196273" cy="196273"/>
          </a:xfrm>
          <a:prstGeom prst="rect">
            <a:avLst/>
          </a:prstGeom>
        </p:spPr>
      </p:pic>
      <p:sp>
        <p:nvSpPr>
          <p:cNvPr id="31" name="Rectangle 3">
            <a:extLst>
              <a:ext uri="{FF2B5EF4-FFF2-40B4-BE49-F238E27FC236}">
                <a16:creationId xmlns:a16="http://schemas.microsoft.com/office/drawing/2014/main" id="{EC1CE0BC-9EB9-A341-813F-6F72FC9999D7}"/>
              </a:ext>
            </a:extLst>
          </p:cNvPr>
          <p:cNvSpPr txBox="1">
            <a:spLocks noChangeArrowheads="1"/>
          </p:cNvSpPr>
          <p:nvPr/>
        </p:nvSpPr>
        <p:spPr>
          <a:xfrm>
            <a:off x="1061593" y="6067664"/>
            <a:ext cx="7141670" cy="445105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kern="0" dirty="0">
                <a:solidFill>
                  <a:srgbClr val="FF0000"/>
                </a:solidFill>
                <a:latin typeface="Avenir Roman" panose="02000503020000020003" pitchFamily="2" charset="0"/>
              </a:rPr>
              <a:t>Goal of the </a:t>
            </a:r>
            <a:r>
              <a:rPr lang="en-US" altLang="en-US" b="1" kern="0" dirty="0">
                <a:solidFill>
                  <a:srgbClr val="FF0000"/>
                </a:solidFill>
                <a:latin typeface="Avenir Roman" panose="02000503020000020003" pitchFamily="2" charset="0"/>
              </a:rPr>
              <a:t>Expectation-Maximization</a:t>
            </a:r>
            <a:r>
              <a:rPr lang="en-US" altLang="en-US" kern="0" dirty="0">
                <a:solidFill>
                  <a:srgbClr val="FF0000"/>
                </a:solidFill>
                <a:latin typeface="Avenir Roman" panose="02000503020000020003" pitchFamily="2" charset="0"/>
              </a:rPr>
              <a:t> algorithm</a:t>
            </a:r>
          </a:p>
        </p:txBody>
      </p:sp>
    </p:spTree>
    <p:extLst>
      <p:ext uri="{BB962C8B-B14F-4D97-AF65-F5344CB8AC3E}">
        <p14:creationId xmlns:p14="http://schemas.microsoft.com/office/powerpoint/2010/main" val="2000158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5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9471" y="870342"/>
            <a:ext cx="8811001" cy="4525963"/>
          </a:xfrm>
        </p:spPr>
        <p:txBody>
          <a:bodyPr/>
          <a:lstStyle/>
          <a:p>
            <a:pPr marL="400050" lvl="1" indent="0">
              <a:buNone/>
            </a:pPr>
            <a:r>
              <a:rPr lang="en-US" altLang="en-US" dirty="0"/>
              <a:t>EM tries to tackle this by maximizing the full likelihood</a:t>
            </a:r>
          </a:p>
          <a:p>
            <a:pPr marL="457200" lvl="1" indent="0">
              <a:buNone/>
            </a:pPr>
            <a:r>
              <a:rPr lang="en-US" altLang="en-US" dirty="0"/>
              <a:t>The complete likelihood is</a:t>
            </a:r>
          </a:p>
          <a:p>
            <a:pPr lvl="1">
              <a:lnSpc>
                <a:spcPct val="120000"/>
              </a:lnSpc>
            </a:pPr>
            <a:r>
              <a:rPr lang="en-US" altLang="en-US" dirty="0"/>
              <a:t>Start from a random initial guess</a:t>
            </a:r>
          </a:p>
          <a:p>
            <a:pPr lvl="1">
              <a:lnSpc>
                <a:spcPct val="120000"/>
              </a:lnSpc>
            </a:pPr>
            <a:r>
              <a:rPr lang="en-US" altLang="en-US" dirty="0"/>
              <a:t>Then iteratively apply (until convergence)</a:t>
            </a:r>
          </a:p>
          <a:p>
            <a:pPr marL="1257300" lvl="2" indent="-342900">
              <a:lnSpc>
                <a:spcPct val="120000"/>
              </a:lnSpc>
              <a:buFont typeface="+mj-lt"/>
              <a:buAutoNum type="arabicPeriod"/>
            </a:pPr>
            <a:r>
              <a:rPr lang="en-US" altLang="en-US" sz="2400" b="1" dirty="0"/>
              <a:t>E-step</a:t>
            </a:r>
            <a:r>
              <a:rPr lang="en-US" altLang="en-US" sz="2400" dirty="0"/>
              <a:t>: compute the </a:t>
            </a:r>
            <a:r>
              <a:rPr lang="en-US" altLang="en-US" sz="2400" u="sng" dirty="0">
                <a:solidFill>
                  <a:srgbClr val="CC0000"/>
                </a:solidFill>
              </a:rPr>
              <a:t>expectation</a:t>
            </a:r>
            <a:r>
              <a:rPr lang="en-US" altLang="en-US" sz="2400" dirty="0"/>
              <a:t> of the likelihood</a:t>
            </a:r>
          </a:p>
          <a:p>
            <a:pPr marL="1257300" lvl="2" indent="-342900">
              <a:lnSpc>
                <a:spcPct val="120000"/>
              </a:lnSpc>
              <a:buFont typeface="+mj-lt"/>
              <a:buAutoNum type="arabicPeriod"/>
            </a:pPr>
            <a:endParaRPr lang="en-US" altLang="en-US" dirty="0"/>
          </a:p>
          <a:p>
            <a:pPr marL="1257300" lvl="2" indent="-342900">
              <a:lnSpc>
                <a:spcPct val="120000"/>
              </a:lnSpc>
              <a:buFont typeface="+mj-lt"/>
              <a:buAutoNum type="arabicPeriod"/>
            </a:pPr>
            <a:endParaRPr lang="en-US" altLang="en-US" dirty="0"/>
          </a:p>
          <a:p>
            <a:pPr marL="1257300" lvl="2" indent="-342900">
              <a:lnSpc>
                <a:spcPct val="120000"/>
              </a:lnSpc>
              <a:buFont typeface="+mj-lt"/>
              <a:buAutoNum type="arabicPeriod"/>
            </a:pPr>
            <a:endParaRPr lang="en-US" altLang="en-US" sz="1000" dirty="0"/>
          </a:p>
          <a:p>
            <a:pPr marL="1371600" lvl="3" indent="0">
              <a:lnSpc>
                <a:spcPct val="120000"/>
              </a:lnSpc>
              <a:buNone/>
            </a:pPr>
            <a:r>
              <a:rPr lang="en-US" altLang="en-US" sz="2000" dirty="0"/>
              <a:t>This function is called the </a:t>
            </a:r>
            <a:r>
              <a:rPr lang="en-US" altLang="en-US" sz="2000" b="1" dirty="0"/>
              <a:t>Q-function</a:t>
            </a:r>
            <a:r>
              <a:rPr lang="en-US" altLang="en-US" sz="2000" dirty="0"/>
              <a:t>  </a:t>
            </a:r>
          </a:p>
          <a:p>
            <a:pPr marL="1257300" lvl="2" indent="-342900">
              <a:lnSpc>
                <a:spcPct val="120000"/>
              </a:lnSpc>
              <a:buFont typeface="+mj-lt"/>
              <a:buAutoNum type="arabicPeriod"/>
            </a:pPr>
            <a:r>
              <a:rPr lang="en-US" altLang="en-US" sz="2400" b="1" dirty="0"/>
              <a:t>M-step</a:t>
            </a:r>
            <a:r>
              <a:rPr lang="en-US" altLang="en-US" sz="2400" dirty="0"/>
              <a:t>: compute           by </a:t>
            </a:r>
            <a:r>
              <a:rPr lang="en-US" altLang="en-US" sz="2400" u="sng" dirty="0">
                <a:solidFill>
                  <a:srgbClr val="CC0000"/>
                </a:solidFill>
              </a:rPr>
              <a:t>maximizing</a:t>
            </a:r>
            <a:r>
              <a:rPr lang="en-US" altLang="en-US" sz="2400" dirty="0"/>
              <a:t> the Q-function</a:t>
            </a:r>
          </a:p>
          <a:p>
            <a:pPr lvl="2">
              <a:lnSpc>
                <a:spcPct val="120000"/>
              </a:lnSpc>
            </a:pPr>
            <a:endParaRPr lang="en-US" altLang="en-US" dirty="0"/>
          </a:p>
          <a:p>
            <a:pPr lvl="1"/>
            <a:endParaRPr lang="en-US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C3A3643-45F2-F34D-8938-8499CA1FFD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>
                <a:solidFill>
                  <a:srgbClr val="000000"/>
                </a:solidFill>
              </a:rPr>
              <a:t>P. </a:t>
            </a:r>
            <a:r>
              <a:rPr lang="fr-FR" dirty="0" err="1">
                <a:solidFill>
                  <a:srgbClr val="000000"/>
                </a:solidFill>
              </a:rPr>
              <a:t>Esling</a:t>
            </a:r>
            <a:r>
              <a:rPr lang="fr-FR" dirty="0">
                <a:solidFill>
                  <a:srgbClr val="000000"/>
                </a:solidFill>
              </a:rPr>
              <a:t> - Music Machine Learning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EB8050EF-08F5-A944-B21F-0E943EE6D8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42292"/>
            <a:ext cx="8439472" cy="650404"/>
          </a:xfrm>
        </p:spPr>
        <p:txBody>
          <a:bodyPr/>
          <a:lstStyle/>
          <a:p>
            <a:r>
              <a:rPr lang="en-US" altLang="en-US" sz="2800" dirty="0"/>
              <a:t>Expectation-Maximization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69A6E908-417B-9841-979F-E97B34E30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892" y="1348470"/>
            <a:ext cx="2833885" cy="35304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C7C8FBE8-B71C-5D48-A59A-CD88000374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0189" y="1804021"/>
            <a:ext cx="535289" cy="367355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C3416ACC-B61B-7841-BD49-6D8DE9F131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1101" y="4837832"/>
            <a:ext cx="728639" cy="303599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4F834E61-2C54-9247-96F9-700D516EF7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8943" y="3472413"/>
            <a:ext cx="6745980" cy="734711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8EBEC511-096E-E249-8559-DBE31FB540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0259" y="4399495"/>
            <a:ext cx="2889035" cy="351272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7DCCDC5F-4B95-7841-8543-BF5AE37448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4510" y="5408968"/>
            <a:ext cx="3854846" cy="62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02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580284"/>
            <a:ext cx="8229600" cy="4862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Optimizing the lower bound with respect to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F44E2455-25CB-444D-BCEE-C7388580FB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srgbClr val="000000"/>
                </a:solidFill>
              </a:rPr>
              <a:t>P. Esling - Music Machine Learning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6903CB0-C2DD-2D4B-A5F2-C023AEECC3B7}"/>
              </a:ext>
            </a:extLst>
          </p:cNvPr>
          <p:cNvSpPr txBox="1">
            <a:spLocks/>
          </p:cNvSpPr>
          <p:nvPr/>
        </p:nvSpPr>
        <p:spPr>
          <a:xfrm>
            <a:off x="485936" y="3818980"/>
            <a:ext cx="8229600" cy="59379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buNone/>
            </a:pPr>
            <a:r>
              <a:rPr lang="en-US" kern="0" dirty="0"/>
              <a:t>Therefore our optimal solution is simply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DD29C1-D0D2-1449-B69E-397C75E7605C}"/>
              </a:ext>
            </a:extLst>
          </p:cNvPr>
          <p:cNvSpPr/>
          <p:nvPr/>
        </p:nvSpPr>
        <p:spPr>
          <a:xfrm>
            <a:off x="0" y="2515610"/>
            <a:ext cx="1095189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Avenir Roman" panose="02000503020000020003" pitchFamily="2" charset="0"/>
              </a:rPr>
              <a:t>KL-divergence is non-negative, and equals to zero when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en-US" sz="2400" dirty="0">
              <a:latin typeface="Avenir Roman" panose="02000503020000020003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en-US" sz="700" dirty="0">
              <a:latin typeface="Avenir Roman" panose="02000503020000020003" pitchFamily="2" charset="0"/>
            </a:endParaRPr>
          </a:p>
          <a:p>
            <a:pPr lvl="1"/>
            <a:r>
              <a:rPr lang="en-US" altLang="en-US" sz="2400" b="1" dirty="0">
                <a:latin typeface="Avenir Roman" panose="02000503020000020003" pitchFamily="2" charset="0"/>
              </a:rPr>
              <a:t>Note</a:t>
            </a:r>
            <a:r>
              <a:rPr lang="en-US" altLang="en-US" sz="2400" dirty="0">
                <a:latin typeface="Avenir Roman" panose="02000503020000020003" pitchFamily="2" charset="0"/>
              </a:rPr>
              <a:t>: </a:t>
            </a:r>
            <a:r>
              <a:rPr lang="en-US" altLang="en-US" sz="2400" dirty="0">
                <a:solidFill>
                  <a:srgbClr val="FF0000"/>
                </a:solidFill>
                <a:latin typeface="Avenir Roman" panose="02000503020000020003" pitchFamily="2" charset="0"/>
              </a:rPr>
              <a:t>the calculation of </a:t>
            </a:r>
            <a:r>
              <a:rPr lang="fr-FR" altLang="en-US" sz="2400" dirty="0">
                <a:solidFill>
                  <a:srgbClr val="FF0000"/>
                </a:solidFill>
                <a:latin typeface="Avenir Roman" panose="02000503020000020003" pitchFamily="2" charset="0"/>
              </a:rPr>
              <a:t>        </a:t>
            </a:r>
            <a:r>
              <a:rPr lang="en-US" altLang="en-US" sz="2400" dirty="0">
                <a:solidFill>
                  <a:srgbClr val="FF0000"/>
                </a:solidFill>
                <a:latin typeface="Avenir Roman" panose="02000503020000020003" pitchFamily="2" charset="0"/>
              </a:rPr>
              <a:t>is based on current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C93AA436-AB15-0E46-8ACA-5552C5915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083" y="2102287"/>
            <a:ext cx="5074449" cy="320948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419ED899-61C0-A744-A7AE-81F189ECD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442" y="1629397"/>
            <a:ext cx="572502" cy="353043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51CC62B4-AD47-8345-992E-369C11C7C8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1241" y="2981400"/>
            <a:ext cx="2261383" cy="353043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363F0862-A6F4-2A46-AE37-B5054A1FA0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6794" y="3399127"/>
            <a:ext cx="572502" cy="35304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BE9D60E2-9077-5243-9A9C-B996434C0E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4434" y="3326976"/>
            <a:ext cx="503802" cy="367355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372D0B09-EFBD-0D4C-A46E-E53A7C4A36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24494" y="4210871"/>
            <a:ext cx="2854876" cy="451323"/>
          </a:xfrm>
          <a:prstGeom prst="rect">
            <a:avLst/>
          </a:prstGeo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0AF743D4-2440-FB4C-AE87-2D47FB1CD47E}"/>
              </a:ext>
            </a:extLst>
          </p:cNvPr>
          <p:cNvSpPr txBox="1">
            <a:spLocks/>
          </p:cNvSpPr>
          <p:nvPr/>
        </p:nvSpPr>
        <p:spPr>
          <a:xfrm>
            <a:off x="485936" y="4805584"/>
            <a:ext cx="8229600" cy="59379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buNone/>
            </a:pPr>
            <a:r>
              <a:rPr lang="en-US" kern="0" dirty="0"/>
              <a:t>Next, we can optimize the parameters in the M-Step 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29E5078D-C112-954E-A73E-5210390862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95477" y="5287083"/>
            <a:ext cx="5610518" cy="620211"/>
          </a:xfrm>
          <a:prstGeom prst="rect">
            <a:avLst/>
          </a:prstGeom>
        </p:spPr>
      </p:pic>
      <p:sp>
        <p:nvSpPr>
          <p:cNvPr id="24" name="Rectangle 2">
            <a:extLst>
              <a:ext uri="{FF2B5EF4-FFF2-40B4-BE49-F238E27FC236}">
                <a16:creationId xmlns:a16="http://schemas.microsoft.com/office/drawing/2014/main" id="{99D63809-B47F-C844-BEE8-6F977FFDBC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42292"/>
            <a:ext cx="8439472" cy="650404"/>
          </a:xfrm>
        </p:spPr>
        <p:txBody>
          <a:bodyPr/>
          <a:lstStyle/>
          <a:p>
            <a:r>
              <a:rPr lang="en-US" altLang="en-US" sz="2800" dirty="0"/>
              <a:t>Expectation-Maximization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D288A9E-D497-8F45-B75D-883FEE2D34E6}"/>
              </a:ext>
            </a:extLst>
          </p:cNvPr>
          <p:cNvSpPr txBox="1">
            <a:spLocks/>
          </p:cNvSpPr>
          <p:nvPr/>
        </p:nvSpPr>
        <p:spPr>
          <a:xfrm>
            <a:off x="390017" y="771340"/>
            <a:ext cx="8325519" cy="830545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>
                <a:latin typeface="Avenir Roman" panose="02000503020000020003" pitchFamily="2" charset="0"/>
              </a:rPr>
              <a:t>In the previous course, we have derived these generic expressions using approximations, leading to 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D164456-2484-2341-8D41-86507C498D1D}"/>
              </a:ext>
            </a:extLst>
          </p:cNvPr>
          <p:cNvSpPr txBox="1">
            <a:spLocks/>
          </p:cNvSpPr>
          <p:nvPr/>
        </p:nvSpPr>
        <p:spPr>
          <a:xfrm>
            <a:off x="1350866" y="6045216"/>
            <a:ext cx="6499739" cy="48622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>
                <a:solidFill>
                  <a:srgbClr val="00B050"/>
                </a:solidFill>
              </a:rPr>
              <a:t>So how to apply this in practice for GMM ?</a:t>
            </a:r>
          </a:p>
        </p:txBody>
      </p:sp>
    </p:spTree>
    <p:extLst>
      <p:ext uri="{BB962C8B-B14F-4D97-AF65-F5344CB8AC3E}">
        <p14:creationId xmlns:p14="http://schemas.microsoft.com/office/powerpoint/2010/main" val="942456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23" grpId="0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F44E2455-25CB-444D-BCEE-C7388580FB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fr-FR" dirty="0">
                <a:solidFill>
                  <a:srgbClr val="000000"/>
                </a:solidFill>
              </a:rPr>
              <a:t>P. </a:t>
            </a:r>
            <a:r>
              <a:rPr lang="fr-FR" dirty="0" err="1">
                <a:solidFill>
                  <a:srgbClr val="000000"/>
                </a:solidFill>
              </a:rPr>
              <a:t>Esling</a:t>
            </a:r>
            <a:r>
              <a:rPr lang="fr-FR" dirty="0">
                <a:solidFill>
                  <a:srgbClr val="000000"/>
                </a:solidFill>
              </a:rPr>
              <a:t> - Music Machine Learning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372D0B09-EFBD-0D4C-A46E-E53A7C4A3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1034" y="1162459"/>
            <a:ext cx="2359402" cy="372995"/>
          </a:xfrm>
          <a:prstGeom prst="rect">
            <a:avLst/>
          </a:prstGeom>
        </p:spPr>
      </p:pic>
      <p:sp>
        <p:nvSpPr>
          <p:cNvPr id="24" name="Rectangle 2">
            <a:extLst>
              <a:ext uri="{FF2B5EF4-FFF2-40B4-BE49-F238E27FC236}">
                <a16:creationId xmlns:a16="http://schemas.microsoft.com/office/drawing/2014/main" id="{99D63809-B47F-C844-BEE8-6F977FFDBC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42292"/>
            <a:ext cx="8439472" cy="650404"/>
          </a:xfrm>
        </p:spPr>
        <p:txBody>
          <a:bodyPr/>
          <a:lstStyle/>
          <a:p>
            <a:r>
              <a:rPr lang="en-US" altLang="en-US" sz="2800" dirty="0"/>
              <a:t>E-Step for GMM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D288A9E-D497-8F45-B75D-883FEE2D34E6}"/>
              </a:ext>
            </a:extLst>
          </p:cNvPr>
          <p:cNvSpPr txBox="1">
            <a:spLocks/>
          </p:cNvSpPr>
          <p:nvPr/>
        </p:nvSpPr>
        <p:spPr>
          <a:xfrm>
            <a:off x="390017" y="771340"/>
            <a:ext cx="8325519" cy="830545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>
                <a:latin typeface="Avenir Roman" panose="02000503020000020003" pitchFamily="2" charset="0"/>
              </a:rPr>
              <a:t>Thanks to derivation, we have the optimal approximation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91A43124-1BA9-F140-BE57-0678699DAC51}"/>
              </a:ext>
            </a:extLst>
          </p:cNvPr>
          <p:cNvSpPr txBox="1">
            <a:spLocks/>
          </p:cNvSpPr>
          <p:nvPr/>
        </p:nvSpPr>
        <p:spPr>
          <a:xfrm>
            <a:off x="390017" y="1680529"/>
            <a:ext cx="8325519" cy="830545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>
                <a:latin typeface="Avenir Roman" panose="02000503020000020003" pitchFamily="2" charset="0"/>
              </a:rPr>
              <a:t>So we simply need to compute the latent probabilities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65CF381-A529-4A43-8239-8C2DED764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380" y="2106147"/>
            <a:ext cx="3274711" cy="39884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B2D4955F-771F-BB48-B135-AB92E4AC05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4471" y="2389680"/>
            <a:ext cx="1372112" cy="835885"/>
          </a:xfrm>
          <a:prstGeom prst="rect">
            <a:avLst/>
          </a:prstGeom>
        </p:spPr>
      </p:pic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73A8F82C-6004-3A47-8684-3A50EF1F2BEF}"/>
              </a:ext>
            </a:extLst>
          </p:cNvPr>
          <p:cNvSpPr txBox="1">
            <a:spLocks/>
          </p:cNvSpPr>
          <p:nvPr/>
        </p:nvSpPr>
        <p:spPr>
          <a:xfrm>
            <a:off x="390017" y="2590075"/>
            <a:ext cx="8325519" cy="533070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>
                <a:latin typeface="Avenir Roman" panose="02000503020000020003" pitchFamily="2" charset="0"/>
              </a:rPr>
              <a:t>Noting that we need to satisfy the constraint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1B2D4FB0-E86F-EE47-BA92-2E09F7C45A6D}"/>
              </a:ext>
            </a:extLst>
          </p:cNvPr>
          <p:cNvSpPr txBox="1">
            <a:spLocks/>
          </p:cNvSpPr>
          <p:nvPr/>
        </p:nvSpPr>
        <p:spPr>
          <a:xfrm>
            <a:off x="390017" y="3303673"/>
            <a:ext cx="8325519" cy="533070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>
                <a:latin typeface="Avenir Roman" panose="02000503020000020003" pitchFamily="2" charset="0"/>
              </a:rPr>
              <a:t>Therefore, we can directly use the definition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913D02E-9EA4-EE44-A824-7BEC154E3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826" y="3840157"/>
            <a:ext cx="4807107" cy="398843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B7C5B5C-BA98-954C-944E-0FF8099E63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7764" y="4416021"/>
            <a:ext cx="6870023" cy="755385"/>
          </a:xfrm>
          <a:prstGeom prst="rect">
            <a:avLst/>
          </a:prstGeom>
        </p:spPr>
      </p:pic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9E81BF8C-DA8C-B941-AFF6-CC5DB21FC492}"/>
              </a:ext>
            </a:extLst>
          </p:cNvPr>
          <p:cNvSpPr txBox="1">
            <a:spLocks/>
          </p:cNvSpPr>
          <p:nvPr/>
        </p:nvSpPr>
        <p:spPr>
          <a:xfrm>
            <a:off x="381000" y="5641686"/>
            <a:ext cx="8325519" cy="533070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>
                <a:latin typeface="Avenir Roman" panose="02000503020000020003" pitchFamily="2" charset="0"/>
              </a:rPr>
              <a:t>Then, we can simply normalize with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E9496C2F-A507-BD4D-BD6E-2BCBC38BCD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3792" y="5293167"/>
            <a:ext cx="3232727" cy="111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911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0" grpId="0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F44E2455-25CB-444D-BCEE-C7388580FB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fr-FR">
                <a:solidFill>
                  <a:srgbClr val="000000"/>
                </a:solidFill>
              </a:rPr>
              <a:t>P. Esling - Music Machine Learning</a:t>
            </a:r>
            <a:endParaRPr lang="fr-FR" dirty="0">
              <a:solidFill>
                <a:srgbClr val="000000"/>
              </a:solidFill>
            </a:endParaRP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29E5078D-C112-954E-A73E-521039086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358" y="1542376"/>
            <a:ext cx="4636792" cy="512571"/>
          </a:xfrm>
          <a:prstGeom prst="rect">
            <a:avLst/>
          </a:prstGeom>
        </p:spPr>
      </p:pic>
      <p:sp>
        <p:nvSpPr>
          <p:cNvPr id="24" name="Rectangle 2">
            <a:extLst>
              <a:ext uri="{FF2B5EF4-FFF2-40B4-BE49-F238E27FC236}">
                <a16:creationId xmlns:a16="http://schemas.microsoft.com/office/drawing/2014/main" id="{99D63809-B47F-C844-BEE8-6F977FFDBC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42292"/>
            <a:ext cx="8439472" cy="650404"/>
          </a:xfrm>
        </p:spPr>
        <p:txBody>
          <a:bodyPr/>
          <a:lstStyle/>
          <a:p>
            <a:r>
              <a:rPr lang="en-US" altLang="en-US" sz="2800" dirty="0"/>
              <a:t>M-Step for GMM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D288A9E-D497-8F45-B75D-883FEE2D34E6}"/>
              </a:ext>
            </a:extLst>
          </p:cNvPr>
          <p:cNvSpPr txBox="1">
            <a:spLocks/>
          </p:cNvSpPr>
          <p:nvPr/>
        </p:nvSpPr>
        <p:spPr>
          <a:xfrm>
            <a:off x="381000" y="821313"/>
            <a:ext cx="8325519" cy="830545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60000"/>
              </a:lnSpc>
              <a:buFontTx/>
              <a:buNone/>
            </a:pPr>
            <a:r>
              <a:rPr lang="en-US" kern="0" dirty="0">
                <a:latin typeface="Avenir Roman" panose="02000503020000020003" pitchFamily="2" charset="0"/>
              </a:rPr>
              <a:t>Based on our estimate (E-Step) of the latent</a:t>
            </a:r>
          </a:p>
          <a:p>
            <a:pPr marL="0" indent="0">
              <a:lnSpc>
                <a:spcPct val="60000"/>
              </a:lnSpc>
              <a:buFontTx/>
              <a:buNone/>
            </a:pPr>
            <a:r>
              <a:rPr lang="en-US" kern="0" dirty="0">
                <a:latin typeface="Avenir Roman" panose="02000503020000020003" pitchFamily="2" charset="0"/>
              </a:rPr>
              <a:t>The </a:t>
            </a:r>
            <a:r>
              <a:rPr lang="en-US" b="1" kern="0" dirty="0">
                <a:latin typeface="Avenir Roman" panose="02000503020000020003" pitchFamily="2" charset="0"/>
              </a:rPr>
              <a:t>M-step </a:t>
            </a:r>
            <a:r>
              <a:rPr lang="en-US" kern="0" dirty="0">
                <a:latin typeface="Avenir Roman" panose="02000503020000020003" pitchFamily="2" charset="0"/>
              </a:rPr>
              <a:t>seeks to optimize the parameters as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34119775-0677-2D4E-B1AE-70BC540DE8C5}"/>
              </a:ext>
            </a:extLst>
          </p:cNvPr>
          <p:cNvSpPr txBox="1">
            <a:spLocks/>
          </p:cNvSpPr>
          <p:nvPr/>
        </p:nvSpPr>
        <p:spPr>
          <a:xfrm>
            <a:off x="380996" y="2118834"/>
            <a:ext cx="8325519" cy="398000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80000"/>
              </a:lnSpc>
              <a:buFontTx/>
              <a:buNone/>
            </a:pPr>
            <a:r>
              <a:rPr lang="en-US" kern="0" dirty="0">
                <a:latin typeface="Avenir Roman" panose="02000503020000020003" pitchFamily="2" charset="0"/>
              </a:rPr>
              <a:t>Here, we provide the example for the </a:t>
            </a:r>
            <a:r>
              <a:rPr lang="en-US" b="1" kern="0" dirty="0">
                <a:latin typeface="Avenir Roman" panose="02000503020000020003" pitchFamily="2" charset="0"/>
              </a:rPr>
              <a:t>univariate case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8A1594D-18BA-294A-AD1C-59173605F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1016" y="2866148"/>
            <a:ext cx="6245475" cy="1339223"/>
          </a:xfrm>
          <a:prstGeom prst="rect">
            <a:avLst/>
          </a:prstGeom>
        </p:spPr>
      </p:pic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5E0D09C9-06A4-A747-8B63-910BD074205A}"/>
              </a:ext>
            </a:extLst>
          </p:cNvPr>
          <p:cNvSpPr txBox="1">
            <a:spLocks/>
          </p:cNvSpPr>
          <p:nvPr/>
        </p:nvSpPr>
        <p:spPr>
          <a:xfrm>
            <a:off x="380996" y="2513624"/>
            <a:ext cx="8325519" cy="398000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80000"/>
              </a:lnSpc>
              <a:buFontTx/>
              <a:buNone/>
            </a:pPr>
            <a:r>
              <a:rPr lang="en-US" kern="0" dirty="0">
                <a:latin typeface="Avenir Roman" panose="02000503020000020003" pitchFamily="2" charset="0"/>
              </a:rPr>
              <a:t>Writing down the full density produces</a:t>
            </a:r>
            <a:endParaRPr lang="en-US" b="1" kern="0" dirty="0">
              <a:latin typeface="Avenir Roman" panose="02000503020000020003" pitchFamily="2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13AEA3C-3CD3-3446-8EE3-F508DF050664}"/>
              </a:ext>
            </a:extLst>
          </p:cNvPr>
          <p:cNvSpPr txBox="1">
            <a:spLocks/>
          </p:cNvSpPr>
          <p:nvPr/>
        </p:nvSpPr>
        <p:spPr>
          <a:xfrm>
            <a:off x="380996" y="4352572"/>
            <a:ext cx="8325519" cy="398000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80000"/>
              </a:lnSpc>
              <a:buFontTx/>
              <a:buNone/>
            </a:pPr>
            <a:r>
              <a:rPr lang="en-US" kern="0" dirty="0">
                <a:latin typeface="Avenir Roman" panose="02000503020000020003" pitchFamily="2" charset="0"/>
              </a:rPr>
              <a:t>Solving the derivative of </a:t>
            </a:r>
            <a:r>
              <a:rPr lang="en-US" i="1" kern="0" dirty="0">
                <a:latin typeface="Avenir Roman" panose="02000503020000020003" pitchFamily="2" charset="0"/>
              </a:rPr>
              <a:t>one parameter </a:t>
            </a:r>
            <a:r>
              <a:rPr lang="en-US" kern="0" dirty="0">
                <a:latin typeface="Avenir Roman" panose="02000503020000020003" pitchFamily="2" charset="0"/>
              </a:rPr>
              <a:t>to be zero</a:t>
            </a:r>
            <a:endParaRPr lang="en-US" b="1" kern="0" dirty="0">
              <a:latin typeface="Avenir Roman" panose="02000503020000020003" pitchFamily="2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A87A9EE-4443-944B-9931-2BE8ED677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0686" y="4205174"/>
            <a:ext cx="888933" cy="59501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A8AFD57-C7DA-C149-804D-F93B3EBC32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223" y="4758283"/>
            <a:ext cx="7557025" cy="596773"/>
          </a:xfrm>
          <a:prstGeom prst="rect">
            <a:avLst/>
          </a:prstGeom>
        </p:spPr>
      </p:pic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6CD215FC-6749-E04B-A47C-BCC8B3B29472}"/>
              </a:ext>
            </a:extLst>
          </p:cNvPr>
          <p:cNvSpPr txBox="1">
            <a:spLocks/>
          </p:cNvSpPr>
          <p:nvPr/>
        </p:nvSpPr>
        <p:spPr>
          <a:xfrm>
            <a:off x="2261854" y="5627502"/>
            <a:ext cx="2194851" cy="398000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80000"/>
              </a:lnSpc>
              <a:buFontTx/>
              <a:buNone/>
            </a:pPr>
            <a:r>
              <a:rPr lang="en-US" kern="0" dirty="0">
                <a:solidFill>
                  <a:srgbClr val="FF0000"/>
                </a:solidFill>
                <a:latin typeface="Avenir Roman" panose="02000503020000020003" pitchFamily="2" charset="0"/>
              </a:rPr>
              <a:t>So we have</a:t>
            </a:r>
            <a:endParaRPr lang="en-US" b="1" kern="0" dirty="0">
              <a:solidFill>
                <a:srgbClr val="FF0000"/>
              </a:solidFill>
              <a:latin typeface="Avenir Roman" panose="02000503020000020003" pitchFamily="2" charset="0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696B30F8-2445-AD4D-BAC1-DDA0EB51F0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3645" y="5461118"/>
            <a:ext cx="2507654" cy="693941"/>
          </a:xfrm>
          <a:prstGeom prst="rect">
            <a:avLst/>
          </a:prstGeom>
        </p:spPr>
      </p:pic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F523974C-EE42-0F4E-825E-32F13783F4B2}"/>
              </a:ext>
            </a:extLst>
          </p:cNvPr>
          <p:cNvSpPr txBox="1">
            <a:spLocks/>
          </p:cNvSpPr>
          <p:nvPr/>
        </p:nvSpPr>
        <p:spPr>
          <a:xfrm>
            <a:off x="380884" y="6227439"/>
            <a:ext cx="8564962" cy="398000"/>
          </a:xfrm>
          <a:prstGeom prst="rect">
            <a:avLst/>
          </a:prstGeom>
        </p:spPr>
        <p:txBody>
          <a:bodyPr vert="horz">
            <a:noAutofit/>
          </a:bodyPr>
          <a:lstStyle>
            <a:lvl1pPr marL="342900" indent="-342900" algn="l" rtl="0" eaLnBrk="0" fontAlgn="base" hangingPunct="0">
              <a:spcBef>
                <a:spcPts val="1200"/>
              </a:spcBef>
              <a:spcAft>
                <a:spcPct val="0"/>
              </a:spcAft>
              <a:buChar char="•"/>
              <a:defRPr sz="2400" b="0" i="0">
                <a:solidFill>
                  <a:srgbClr val="494949"/>
                </a:solidFill>
                <a:latin typeface="Avenir Heavy"/>
                <a:ea typeface="ＭＳ Ｐゴシック" charset="-128"/>
                <a:cs typeface="Avenir Heavy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0" i="0">
                <a:solidFill>
                  <a:srgbClr val="494949"/>
                </a:solidFill>
                <a:latin typeface="Avenir Medium"/>
                <a:ea typeface="ＭＳ Ｐゴシック" pitchFamily="-112" charset="-128"/>
                <a:cs typeface="Avenir Medium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 b="0" i="0">
                <a:solidFill>
                  <a:srgbClr val="515151"/>
                </a:solidFill>
                <a:latin typeface="Avenir Book"/>
                <a:ea typeface="ＭＳ Ｐゴシック" pitchFamily="-112" charset="-128"/>
                <a:cs typeface="Avenir Book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Avenir Light"/>
                <a:ea typeface="ＭＳ Ｐゴシック" pitchFamily="-112" charset="-128"/>
                <a:cs typeface="Avenir Ligh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pPr marL="0" indent="0">
              <a:lnSpc>
                <a:spcPct val="80000"/>
              </a:lnSpc>
              <a:buFontTx/>
              <a:buNone/>
            </a:pPr>
            <a:r>
              <a:rPr lang="en-US" b="1" kern="0" dirty="0">
                <a:solidFill>
                  <a:schemeClr val="tx1"/>
                </a:solidFill>
                <a:latin typeface="Avenir Roman" panose="02000503020000020003" pitchFamily="2" charset="0"/>
              </a:rPr>
              <a:t>Similar derivations for all parameters and multivariate case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31FEC305-F7BA-5C48-95E9-D6BB07404C8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2093" t="32328" r="78047" b="24563"/>
          <a:stretch/>
        </p:blipFill>
        <p:spPr>
          <a:xfrm>
            <a:off x="6551299" y="741779"/>
            <a:ext cx="438224" cy="43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734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0" grpId="0"/>
      <p:bldP spid="31" grpId="0"/>
      <p:bldP spid="32" grpId="0"/>
    </p:bld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Modèle par défaut">
  <a:themeElements>
    <a:clrScheme name="Modèle par défau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Modèle par défau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1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pitchFamily="-112" charset="0"/>
          </a:defRPr>
        </a:defPPr>
      </a:lstStyle>
    </a:lnDef>
  </a:objectDefaults>
  <a:extraClrSchemeLst>
    <a:extraClrScheme>
      <a:clrScheme name="Modèle par défa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14883</TotalTime>
  <Words>524</Words>
  <Application>Microsoft Macintosh PowerPoint</Application>
  <PresentationFormat>Affichage à l'écran (4:3)</PresentationFormat>
  <Paragraphs>87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12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10</vt:i4>
      </vt:variant>
    </vt:vector>
  </HeadingPairs>
  <TitlesOfParts>
    <vt:vector size="24" baseType="lpstr">
      <vt:lpstr>ＭＳ Ｐゴシック</vt:lpstr>
      <vt:lpstr>Arial</vt:lpstr>
      <vt:lpstr>Avenir Book</vt:lpstr>
      <vt:lpstr>Avenir Heavy</vt:lpstr>
      <vt:lpstr>Avenir Light</vt:lpstr>
      <vt:lpstr>Avenir Medium</vt:lpstr>
      <vt:lpstr>Avenir Roman</vt:lpstr>
      <vt:lpstr>Calibri</vt:lpstr>
      <vt:lpstr>Cambria Math</vt:lpstr>
      <vt:lpstr>Helvetica Neue UltraLight</vt:lpstr>
      <vt:lpstr>Times</vt:lpstr>
      <vt:lpstr>Times New Roman</vt:lpstr>
      <vt:lpstr>Thème Office</vt:lpstr>
      <vt:lpstr>1_Modèle par défaut</vt:lpstr>
      <vt:lpstr>Music Machine Learning</vt:lpstr>
      <vt:lpstr>Probabilistic interpretation of clustering</vt:lpstr>
      <vt:lpstr>Mixture models</vt:lpstr>
      <vt:lpstr>Gaussian Mixture Model (GMM)</vt:lpstr>
      <vt:lpstr>Optimizing GMM</vt:lpstr>
      <vt:lpstr>Expectation-Maximization</vt:lpstr>
      <vt:lpstr>Expectation-Maximization</vt:lpstr>
      <vt:lpstr>E-Step for GMM</vt:lpstr>
      <vt:lpstr>M-Step for GMM</vt:lpstr>
      <vt:lpstr>Mixture density estimates</vt:lpstr>
    </vt:vector>
  </TitlesOfParts>
  <Company>IRCAM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Programmation objets – Java 2</dc:title>
  <dc:creator>Philippe Esling</dc:creator>
  <cp:lastModifiedBy>Microsoft Office User</cp:lastModifiedBy>
  <cp:revision>751</cp:revision>
  <cp:lastPrinted>2020-11-16T11:48:45Z</cp:lastPrinted>
  <dcterms:created xsi:type="dcterms:W3CDTF">2014-03-12T17:42:11Z</dcterms:created>
  <dcterms:modified xsi:type="dcterms:W3CDTF">2020-11-16T11:49:16Z</dcterms:modified>
</cp:coreProperties>
</file>

<file path=docProps/thumbnail.jpeg>
</file>